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1022" r:id="rId3"/>
    <p:sldId id="267" r:id="rId4"/>
    <p:sldId id="265" r:id="rId5"/>
    <p:sldId id="258" r:id="rId6"/>
    <p:sldId id="1023" r:id="rId7"/>
    <p:sldId id="1030" r:id="rId8"/>
    <p:sldId id="263" r:id="rId9"/>
    <p:sldId id="266" r:id="rId10"/>
    <p:sldId id="1027" r:id="rId11"/>
    <p:sldId id="264" r:id="rId12"/>
    <p:sldId id="260" r:id="rId13"/>
    <p:sldId id="261" r:id="rId14"/>
    <p:sldId id="259" r:id="rId15"/>
    <p:sldId id="1032" r:id="rId16"/>
    <p:sldId id="1033" r:id="rId17"/>
    <p:sldId id="1025" r:id="rId18"/>
    <p:sldId id="1028" r:id="rId1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C52C6-A9C1-4432-B59D-E19A3052D5D5}" v="3" dt="2022-01-31T13:38:03.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94"/>
  </p:normalViewPr>
  <p:slideViewPr>
    <p:cSldViewPr snapToGrid="0" snapToObjects="1">
      <p:cViewPr varScale="1">
        <p:scale>
          <a:sx n="48" d="100"/>
          <a:sy n="48" d="100"/>
        </p:scale>
        <p:origin x="76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dirty="0"/>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9633C8A-D109-9944-AE26-375F8C9FD598}" type="datetimeFigureOut">
              <a:rPr lang="en-US" smtClean="0"/>
              <a:t>1/31/2022</a:t>
            </a:fld>
            <a:endParaRPr lang="en-US"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dirty="0"/>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23572EA-F4C2-2441-8F19-126A304D110A}" type="slidenum">
              <a:rPr lang="en-US" smtClean="0"/>
              <a:t>‹#›</a:t>
            </a:fld>
            <a:endParaRPr lang="en-US" dirty="0"/>
          </a:p>
        </p:txBody>
      </p:sp>
    </p:spTree>
    <p:extLst>
      <p:ext uri="{BB962C8B-B14F-4D97-AF65-F5344CB8AC3E}">
        <p14:creationId xmlns:p14="http://schemas.microsoft.com/office/powerpoint/2010/main" val="420755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Everybody has them</a:t>
            </a:r>
          </a:p>
        </p:txBody>
      </p:sp>
      <p:sp>
        <p:nvSpPr>
          <p:cNvPr id="4" name="Slide Number Placeholder 3"/>
          <p:cNvSpPr>
            <a:spLocks noGrp="1"/>
          </p:cNvSpPr>
          <p:nvPr>
            <p:ph type="sldNum" sz="quarter" idx="5"/>
          </p:nvPr>
        </p:nvSpPr>
        <p:spPr/>
        <p:txBody>
          <a:bodyPr/>
          <a:lstStyle/>
          <a:p>
            <a:fld id="{123572EA-F4C2-2441-8F19-126A304D110A}" type="slidenum">
              <a:rPr lang="en-US" smtClean="0"/>
              <a:t>3</a:t>
            </a:fld>
            <a:endParaRPr lang="en-US" dirty="0"/>
          </a:p>
        </p:txBody>
      </p:sp>
    </p:spTree>
    <p:extLst>
      <p:ext uri="{BB962C8B-B14F-4D97-AF65-F5344CB8AC3E}">
        <p14:creationId xmlns:p14="http://schemas.microsoft.com/office/powerpoint/2010/main" val="116467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Roboto" panose="02000000000000000000" pitchFamily="2" charset="0"/>
              </a:rPr>
              <a:t>We've all been there: We know we must talk to a colleague, our boss or even a friend about something we know will be at least uncomfortable and at worst explosive. So we repeatedly mull it over until we can no longer put it off, and then finally stumble through a confrontation when we could have had a conversation</a:t>
            </a:r>
            <a:endParaRPr lang="en-GB" dirty="0"/>
          </a:p>
        </p:txBody>
      </p:sp>
      <p:sp>
        <p:nvSpPr>
          <p:cNvPr id="4" name="Slide Number Placeholder 3"/>
          <p:cNvSpPr>
            <a:spLocks noGrp="1"/>
          </p:cNvSpPr>
          <p:nvPr>
            <p:ph type="sldNum" sz="quarter" idx="5"/>
          </p:nvPr>
        </p:nvSpPr>
        <p:spPr/>
        <p:txBody>
          <a:bodyPr/>
          <a:lstStyle/>
          <a:p>
            <a:fld id="{123572EA-F4C2-2441-8F19-126A304D110A}" type="slidenum">
              <a:rPr lang="en-US" smtClean="0"/>
              <a:t>4</a:t>
            </a:fld>
            <a:endParaRPr lang="en-US" dirty="0"/>
          </a:p>
        </p:txBody>
      </p:sp>
    </p:spTree>
    <p:extLst>
      <p:ext uri="{BB962C8B-B14F-4D97-AF65-F5344CB8AC3E}">
        <p14:creationId xmlns:p14="http://schemas.microsoft.com/office/powerpoint/2010/main" val="110243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572EA-F4C2-2441-8F19-126A304D110A}" type="slidenum">
              <a:rPr lang="en-US" smtClean="0"/>
              <a:t>5</a:t>
            </a:fld>
            <a:endParaRPr lang="en-US" dirty="0"/>
          </a:p>
        </p:txBody>
      </p:sp>
    </p:spTree>
    <p:extLst>
      <p:ext uri="{BB962C8B-B14F-4D97-AF65-F5344CB8AC3E}">
        <p14:creationId xmlns:p14="http://schemas.microsoft.com/office/powerpoint/2010/main" val="371968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572EA-F4C2-2441-8F19-126A304D110A}" type="slidenum">
              <a:rPr lang="en-US" smtClean="0"/>
              <a:t>6</a:t>
            </a:fld>
            <a:endParaRPr lang="en-US" dirty="0"/>
          </a:p>
        </p:txBody>
      </p:sp>
    </p:spTree>
    <p:extLst>
      <p:ext uri="{BB962C8B-B14F-4D97-AF65-F5344CB8AC3E}">
        <p14:creationId xmlns:p14="http://schemas.microsoft.com/office/powerpoint/2010/main" val="20083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3572EA-F4C2-2441-8F19-126A304D110A}" type="slidenum">
              <a:rPr lang="en-US" smtClean="0"/>
              <a:t>11</a:t>
            </a:fld>
            <a:endParaRPr lang="en-US" dirty="0"/>
          </a:p>
        </p:txBody>
      </p:sp>
    </p:spTree>
    <p:extLst>
      <p:ext uri="{BB962C8B-B14F-4D97-AF65-F5344CB8AC3E}">
        <p14:creationId xmlns:p14="http://schemas.microsoft.com/office/powerpoint/2010/main" val="263399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572EA-F4C2-2441-8F19-126A304D110A}" type="slidenum">
              <a:rPr lang="en-US" smtClean="0"/>
              <a:t>12</a:t>
            </a:fld>
            <a:endParaRPr lang="en-US" dirty="0"/>
          </a:p>
        </p:txBody>
      </p:sp>
    </p:spTree>
    <p:extLst>
      <p:ext uri="{BB962C8B-B14F-4D97-AF65-F5344CB8AC3E}">
        <p14:creationId xmlns:p14="http://schemas.microsoft.com/office/powerpoint/2010/main" val="108130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25E4-0377-A44C-A2B7-28215BCF12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6FF3A8A-4665-E440-995B-EE195707B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068C9D-F2C1-364B-803D-5D9F847D90EF}"/>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5" name="Footer Placeholder 4">
            <a:extLst>
              <a:ext uri="{FF2B5EF4-FFF2-40B4-BE49-F238E27FC236}">
                <a16:creationId xmlns:a16="http://schemas.microsoft.com/office/drawing/2014/main" id="{C5DB959F-918A-1C4F-B601-B959F31570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5741E-16D5-2140-90E3-B95BB4E21480}"/>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403598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9C27-0B61-AD47-BB66-A301EABE8B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E657E4-44B7-1C4F-8BCF-A775D2B946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21A5AE-9581-8A4E-A2C8-8C85200819B2}"/>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5" name="Footer Placeholder 4">
            <a:extLst>
              <a:ext uri="{FF2B5EF4-FFF2-40B4-BE49-F238E27FC236}">
                <a16:creationId xmlns:a16="http://schemas.microsoft.com/office/drawing/2014/main" id="{947A7720-4AA9-D34E-9ADC-31EC749934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CC619-027E-7C44-AA8C-A356ADE95BE8}"/>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195558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76DA2-D89C-6441-B17C-D7E3FAADD46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1050FB-CBFA-B343-8345-67A4FB360F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B8A95B-0ACE-1B45-8C43-24BA266A5510}"/>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5" name="Footer Placeholder 4">
            <a:extLst>
              <a:ext uri="{FF2B5EF4-FFF2-40B4-BE49-F238E27FC236}">
                <a16:creationId xmlns:a16="http://schemas.microsoft.com/office/drawing/2014/main" id="{151AF181-90CA-5943-A60F-20EA020552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02F434-D1E4-6743-879C-37CF76E106DB}"/>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345995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E193-17BA-0941-8BD3-BD6C3A8B4C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A38787-056F-764A-A2E0-9FA12892A0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37E4A1-D3F3-E94C-A814-33382312F5FF}"/>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5" name="Footer Placeholder 4">
            <a:extLst>
              <a:ext uri="{FF2B5EF4-FFF2-40B4-BE49-F238E27FC236}">
                <a16:creationId xmlns:a16="http://schemas.microsoft.com/office/drawing/2014/main" id="{7C777CAC-3C64-934E-9DE7-F73C4C4AAE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054B92-0768-964B-A7BF-A2182B9AF59C}"/>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249098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C0DD-4CA5-2548-A991-D13EBC0C2D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517925-6C2C-3D48-A79B-EF3977BA9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5B16744-71EC-A64A-8AF5-264301EAFD7E}"/>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5" name="Footer Placeholder 4">
            <a:extLst>
              <a:ext uri="{FF2B5EF4-FFF2-40B4-BE49-F238E27FC236}">
                <a16:creationId xmlns:a16="http://schemas.microsoft.com/office/drawing/2014/main" id="{7F3DE5F9-6AD6-C24D-A7A1-2924586378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E3F521-7F0B-7B4C-A19C-1A64A25ABC79}"/>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1901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F1CF-F091-744A-9A9F-D5087970BB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BFC95A-A554-0F4D-9E64-4C61277601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C1F7B0C-7B05-5A43-B583-EF4392F168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00C374-6476-F348-BAC7-98A6371381BC}"/>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6" name="Footer Placeholder 5">
            <a:extLst>
              <a:ext uri="{FF2B5EF4-FFF2-40B4-BE49-F238E27FC236}">
                <a16:creationId xmlns:a16="http://schemas.microsoft.com/office/drawing/2014/main" id="{D0C0AA25-B2F8-574C-901A-A6857C1681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AEFE7-0499-D14C-8AD5-012847CBED0F}"/>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232741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43ED-5D91-5544-BD0A-CA24BC48C5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F15333-F817-1149-AD68-DED04F085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EF1253-C525-254E-9179-CEB15EBB906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63712-8AF1-D545-B308-1EB228620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35A6DF-C2C5-4E47-9FBF-CF8CDC5CE3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BE15E64-A507-D54B-B98A-338D626A91D6}"/>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8" name="Footer Placeholder 7">
            <a:extLst>
              <a:ext uri="{FF2B5EF4-FFF2-40B4-BE49-F238E27FC236}">
                <a16:creationId xmlns:a16="http://schemas.microsoft.com/office/drawing/2014/main" id="{6B52FA32-311D-BA45-9568-20EFE9AE80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09BC19-D206-7842-BA0D-54F44CE9F5C5}"/>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365970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0246-02AF-3649-8EC6-83626E3AF6D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47BA0C-99A3-EA40-B2F6-6E11A2D1DD2E}"/>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4" name="Footer Placeholder 3">
            <a:extLst>
              <a:ext uri="{FF2B5EF4-FFF2-40B4-BE49-F238E27FC236}">
                <a16:creationId xmlns:a16="http://schemas.microsoft.com/office/drawing/2014/main" id="{1399024E-5C5D-D64D-9CE6-E84667BB3F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06F2F8-237B-6F49-A535-34B7970FC96A}"/>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89441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08F64-39A6-5541-8C08-197D67A101CA}"/>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3" name="Footer Placeholder 2">
            <a:extLst>
              <a:ext uri="{FF2B5EF4-FFF2-40B4-BE49-F238E27FC236}">
                <a16:creationId xmlns:a16="http://schemas.microsoft.com/office/drawing/2014/main" id="{A07BD774-3927-484A-B035-7DD1DA9CCF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76D654B-0518-9F43-A996-DF6A5A4FE689}"/>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330648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38FD-3F08-424D-9666-E39D147BE0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03067D3-7B3D-2B42-A992-19A00EB31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CC30C5-AB36-294E-866F-B331E72DA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1083A7-4719-5446-B9A9-7CA7F6119F71}"/>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6" name="Footer Placeholder 5">
            <a:extLst>
              <a:ext uri="{FF2B5EF4-FFF2-40B4-BE49-F238E27FC236}">
                <a16:creationId xmlns:a16="http://schemas.microsoft.com/office/drawing/2014/main" id="{FE9C55C7-1265-354C-A90B-9D0420DEFA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44DD38-1243-CD4E-B03C-250473CC8A71}"/>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120546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31E2-74F3-4644-8113-847D2E2A31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A39AC0F-5F7C-C24A-B5C7-011A22E1D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C90E2DC-4A28-3E49-B667-2413FE8ED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F3A039-0582-5045-9F22-A015E62AFD8C}"/>
              </a:ext>
            </a:extLst>
          </p:cNvPr>
          <p:cNvSpPr>
            <a:spLocks noGrp="1"/>
          </p:cNvSpPr>
          <p:nvPr>
            <p:ph type="dt" sz="half" idx="10"/>
          </p:nvPr>
        </p:nvSpPr>
        <p:spPr/>
        <p:txBody>
          <a:bodyPr/>
          <a:lstStyle/>
          <a:p>
            <a:fld id="{9F7E5FB3-414D-7C4F-9AA6-C2A13C851053}" type="datetimeFigureOut">
              <a:rPr lang="en-US" smtClean="0"/>
              <a:t>1/31/2022</a:t>
            </a:fld>
            <a:endParaRPr lang="en-US" dirty="0"/>
          </a:p>
        </p:txBody>
      </p:sp>
      <p:sp>
        <p:nvSpPr>
          <p:cNvPr id="6" name="Footer Placeholder 5">
            <a:extLst>
              <a:ext uri="{FF2B5EF4-FFF2-40B4-BE49-F238E27FC236}">
                <a16:creationId xmlns:a16="http://schemas.microsoft.com/office/drawing/2014/main" id="{40CAFBEC-9BAA-2447-8117-CCA832DF6E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833ED3-C0A1-AC40-A623-B96F62B8A255}"/>
              </a:ext>
            </a:extLst>
          </p:cNvPr>
          <p:cNvSpPr>
            <a:spLocks noGrp="1"/>
          </p:cNvSpPr>
          <p:nvPr>
            <p:ph type="sldNum" sz="quarter" idx="12"/>
          </p:nvPr>
        </p:nvSpPr>
        <p:spPr/>
        <p:txBody>
          <a:bodyPr/>
          <a:lstStyle/>
          <a:p>
            <a:fld id="{E9388E95-1F19-D744-8205-41D021597E8C}" type="slidenum">
              <a:rPr lang="en-US" smtClean="0"/>
              <a:t>‹#›</a:t>
            </a:fld>
            <a:endParaRPr lang="en-US" dirty="0"/>
          </a:p>
        </p:txBody>
      </p:sp>
    </p:spTree>
    <p:extLst>
      <p:ext uri="{BB962C8B-B14F-4D97-AF65-F5344CB8AC3E}">
        <p14:creationId xmlns:p14="http://schemas.microsoft.com/office/powerpoint/2010/main" val="365809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113AB-CCDB-844F-B8D3-FAE160D08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67B448-6258-1844-BC83-84C8C5133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21E145-5FD6-2342-A55E-805FF6EEE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E5FB3-414D-7C4F-9AA6-C2A13C851053}" type="datetimeFigureOut">
              <a:rPr lang="en-US" smtClean="0"/>
              <a:t>1/31/2022</a:t>
            </a:fld>
            <a:endParaRPr lang="en-US" dirty="0"/>
          </a:p>
        </p:txBody>
      </p:sp>
      <p:sp>
        <p:nvSpPr>
          <p:cNvPr id="5" name="Footer Placeholder 4">
            <a:extLst>
              <a:ext uri="{FF2B5EF4-FFF2-40B4-BE49-F238E27FC236}">
                <a16:creationId xmlns:a16="http://schemas.microsoft.com/office/drawing/2014/main" id="{F4FA29A8-2329-F240-9B51-054DE5583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A08BD4-E73B-D248-9BD0-8E65A7D5C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88E95-1F19-D744-8205-41D021597E8C}" type="slidenum">
              <a:rPr lang="en-US" smtClean="0"/>
              <a:t>‹#›</a:t>
            </a:fld>
            <a:endParaRPr lang="en-US" dirty="0"/>
          </a:p>
        </p:txBody>
      </p:sp>
    </p:spTree>
    <p:extLst>
      <p:ext uri="{BB962C8B-B14F-4D97-AF65-F5344CB8AC3E}">
        <p14:creationId xmlns:p14="http://schemas.microsoft.com/office/powerpoint/2010/main" val="166283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hyperlink" Target="http://cute-pictures.blogspot.co.uk/2011/08/75-free-stock-images-3d-human-character.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https://creativecommons.org/licenses/by-sa/3.0/" TargetMode="External"/><Relationship Id="rId4" Type="http://schemas.openxmlformats.org/officeDocument/2006/relationships/hyperlink" Target="http://www.sustainabilityoutlook.in/content/future-supply-chain-management-sustainability-says-shell-foundation-7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hyperlink" Target="https://foottalk.blogspot.com/2005/08/hot-and-sticky-can-i-smell-chees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omancemeetslife.com/2016/07/should-you-get-prenuptial-agreement.html"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emf"/><Relationship Id="rId7" Type="http://schemas.openxmlformats.org/officeDocument/2006/relationships/hyperlink" Target="https://www.freepngimg.com/png/68425-instagram-icon-free-download-image" TargetMode="External"/><Relationship Id="rId12" Type="http://schemas.openxmlformats.org/officeDocument/2006/relationships/hyperlink" Target="mailto:Info@jm-consulting.co.uk" TargetMode="External"/><Relationship Id="rId2" Type="http://schemas.openxmlformats.org/officeDocument/2006/relationships/hyperlink" Target="https://www.jm-consulting.co.uk/"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www.podfeet.com/blog/2019/08/dorothy-email-search/" TargetMode="External"/><Relationship Id="rId5" Type="http://schemas.openxmlformats.org/officeDocument/2006/relationships/hyperlink" Target="https://pngimg.com/download/55031"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pngimg.com/download/2694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cute-pictures.blogspot.jp/2011/08/75-free-stock-images-3d-human-character.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hyperlink" Target="https://creativecommons.org/licenses/by/3.0/" TargetMode="External"/><Relationship Id="rId4" Type="http://schemas.openxmlformats.org/officeDocument/2006/relationships/hyperlink" Target="http://cute-pictures.blogspot.co.uk/2011/08/75-free-stock-images-3d-human-character.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hyperlink" Target="https://medium.com/enrique-dans/job-crafting-its-here-to-stay-f63b96ee74e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introvertedvisionary.com/what-to-say-when-having-a-difficult-convers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hyperlink" Target="http://www.progressive-charlestown.com/2019/01/uri-will-conduct-important-clinical.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transgriot.blogspot.com/2010/09/wake-hell-up-spoled-vanilla-glbt.html" TargetMode="External"/><Relationship Id="rId3" Type="http://schemas.openxmlformats.org/officeDocument/2006/relationships/image" Target="../media/image7.jpg"/><Relationship Id="rId7"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eoplematters.in/article/compensation-benefits/overall-salary-increase-108-2015-10738" TargetMode="External"/><Relationship Id="rId11" Type="http://schemas.openxmlformats.org/officeDocument/2006/relationships/image" Target="../media/image1.emf"/><Relationship Id="rId5" Type="http://schemas.openxmlformats.org/officeDocument/2006/relationships/image" Target="../media/image8.jpg"/><Relationship Id="rId10" Type="http://schemas.openxmlformats.org/officeDocument/2006/relationships/hyperlink" Target="https://www.flickr.com/photos/lwr/32399570365/" TargetMode="External"/><Relationship Id="rId4" Type="http://schemas.openxmlformats.org/officeDocument/2006/relationships/hyperlink" Target="http://theconversation.com/why-the-days-of-performance-appraisals-should-be-numbered-38976" TargetMode="External"/><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emf"/><Relationship Id="rId7" Type="http://schemas.openxmlformats.org/officeDocument/2006/relationships/hyperlink" Target="https://owl.excelsior.edu/educator-resources/owl-across-disciplines/owl-across-the-disciplines-grammar-and-usag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g"/><Relationship Id="rId11" Type="http://schemas.openxmlformats.org/officeDocument/2006/relationships/hyperlink" Target="https://freesvg.org/1527042792" TargetMode="External"/><Relationship Id="rId5" Type="http://schemas.openxmlformats.org/officeDocument/2006/relationships/hyperlink" Target="http://www.heartlight.org/articles/201408/20140804_blamegame.html" TargetMode="External"/><Relationship Id="rId10" Type="http://schemas.openxmlformats.org/officeDocument/2006/relationships/image" Target="../media/image14.png"/><Relationship Id="rId4" Type="http://schemas.openxmlformats.org/officeDocument/2006/relationships/image" Target="../media/image11.jpg"/><Relationship Id="rId9" Type="http://schemas.openxmlformats.org/officeDocument/2006/relationships/hyperlink" Target="http://inspiringbetterlife.blogspot.com/2012/05/thank-god-for-emo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cute-pictures.blogspot.jp/2011/08/75-free-stock-images-3d-human-characte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cute-pictures.blogspot.jp/2011/08/75-free-stock-images-3d-human-character.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cute-pictures.blogspot.jp/2011/08/75-free-stock-images-3d-human-charact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6C2B877-6142-4F28-9C31-FFFC2ACB1995}"/>
              </a:ext>
            </a:extLst>
          </p:cNvPr>
          <p:cNvPicPr>
            <a:picLocks noChangeAspect="1"/>
          </p:cNvPicPr>
          <p:nvPr/>
        </p:nvPicPr>
        <p:blipFill>
          <a:blip r:embed="rId2"/>
          <a:stretch>
            <a:fillRect/>
          </a:stretch>
        </p:blipFill>
        <p:spPr>
          <a:xfrm>
            <a:off x="5154613" y="492125"/>
            <a:ext cx="6550025" cy="5880100"/>
          </a:xfrm>
          <a:prstGeom prst="rect">
            <a:avLst/>
          </a:prstGeom>
        </p:spPr>
      </p:pic>
      <p:sp>
        <p:nvSpPr>
          <p:cNvPr id="6" name="Rectangle 5">
            <a:extLst>
              <a:ext uri="{FF2B5EF4-FFF2-40B4-BE49-F238E27FC236}">
                <a16:creationId xmlns:a16="http://schemas.microsoft.com/office/drawing/2014/main" id="{4318C1D4-CA05-4C63-8AEB-6D0AD288B5EA}"/>
              </a:ext>
            </a:extLst>
          </p:cNvPr>
          <p:cNvSpPr/>
          <p:nvPr/>
        </p:nvSpPr>
        <p:spPr>
          <a:xfrm>
            <a:off x="4967738" y="6146865"/>
            <a:ext cx="6550025" cy="43802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GB" sz="1300" b="1" dirty="0">
                <a:solidFill>
                  <a:srgbClr val="FF0000"/>
                </a:solidFill>
              </a:rPr>
              <a:t>JM</a:t>
            </a:r>
            <a:r>
              <a:rPr lang="en-GB" sz="1300" b="1" dirty="0">
                <a:solidFill>
                  <a:srgbClr val="FFFFFF"/>
                </a:solidFill>
              </a:rPr>
              <a:t> Consulting Ltd </a:t>
            </a:r>
          </a:p>
        </p:txBody>
      </p:sp>
      <p:sp>
        <p:nvSpPr>
          <p:cNvPr id="2" name="Title 1">
            <a:extLst>
              <a:ext uri="{FF2B5EF4-FFF2-40B4-BE49-F238E27FC236}">
                <a16:creationId xmlns:a16="http://schemas.microsoft.com/office/drawing/2014/main" id="{C4BB0255-65AA-D948-AF32-CAC93F00679D}"/>
              </a:ext>
            </a:extLst>
          </p:cNvPr>
          <p:cNvSpPr>
            <a:spLocks noGrp="1"/>
          </p:cNvSpPr>
          <p:nvPr>
            <p:ph type="ctrTitle"/>
          </p:nvPr>
        </p:nvSpPr>
        <p:spPr>
          <a:xfrm>
            <a:off x="674237" y="914400"/>
            <a:ext cx="3657600" cy="2887579"/>
          </a:xfrm>
        </p:spPr>
        <p:txBody>
          <a:bodyPr vert="horz" lIns="91440" tIns="45720" rIns="91440" bIns="45720" rtlCol="0" anchor="b">
            <a:normAutofit/>
          </a:bodyPr>
          <a:lstStyle/>
          <a:p>
            <a:r>
              <a:rPr lang="en-US" sz="3200" kern="1200" dirty="0">
                <a:solidFill>
                  <a:srgbClr val="FFFFFF"/>
                </a:solidFill>
                <a:latin typeface="+mj-lt"/>
                <a:ea typeface="+mj-ea"/>
                <a:cs typeface="+mj-cs"/>
              </a:rPr>
              <a:t>How to manage honest and challenging conversations</a:t>
            </a:r>
            <a:br>
              <a:rPr lang="en-US"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F1255829-8D28-394F-8F74-C9A1ABA5AE58}"/>
              </a:ext>
            </a:extLst>
          </p:cNvPr>
          <p:cNvSpPr>
            <a:spLocks noGrp="1"/>
          </p:cNvSpPr>
          <p:nvPr>
            <p:ph type="subTitle" idx="1"/>
          </p:nvPr>
        </p:nvSpPr>
        <p:spPr>
          <a:xfrm>
            <a:off x="674237" y="4170501"/>
            <a:ext cx="3657600" cy="2200136"/>
          </a:xfrm>
        </p:spPr>
        <p:txBody>
          <a:bodyPr vert="horz" lIns="91440" tIns="45720" rIns="91440" bIns="45720" rtlCol="0">
            <a:normAutofit fontScale="77500" lnSpcReduction="20000"/>
          </a:bodyPr>
          <a:lstStyle/>
          <a:p>
            <a:r>
              <a:rPr lang="en-US" sz="2300" b="1" kern="1200" dirty="0">
                <a:solidFill>
                  <a:srgbClr val="FF0000"/>
                </a:solidFill>
                <a:latin typeface="+mn-lt"/>
                <a:ea typeface="+mn-ea"/>
                <a:cs typeface="+mn-cs"/>
              </a:rPr>
              <a:t>Agenda</a:t>
            </a:r>
          </a:p>
          <a:p>
            <a:pPr marL="342900" lvl="0" indent="-342900" algn="l">
              <a:buFont typeface="Calibri" panose="020F0502020204030204" pitchFamily="34" charset="0"/>
              <a:buChar char="-"/>
            </a:pPr>
            <a:r>
              <a:rPr lang="en-GB" sz="2500" dirty="0">
                <a:solidFill>
                  <a:schemeClr val="bg1"/>
                </a:solidFill>
                <a:effectLst/>
                <a:latin typeface="Calibri" panose="020F0502020204030204" pitchFamily="34" charset="0"/>
                <a:ea typeface="Times New Roman" panose="02020603050405020304" pitchFamily="18" charset="0"/>
              </a:rPr>
              <a:t>What are difficult conversation &amp; why do we hate them?</a:t>
            </a:r>
            <a:endParaRPr lang="en-GB" sz="2500" dirty="0">
              <a:solidFill>
                <a:schemeClr val="bg1"/>
              </a:solidFill>
              <a:effectLst/>
              <a:latin typeface="Calibri" panose="020F0502020204030204" pitchFamily="34" charset="0"/>
              <a:ea typeface="Calibri" panose="020F0502020204030204" pitchFamily="34" charset="0"/>
            </a:endParaRPr>
          </a:p>
          <a:p>
            <a:pPr marL="342900" lvl="0" indent="-342900" algn="l">
              <a:buFont typeface="Calibri" panose="020F0502020204030204" pitchFamily="34" charset="0"/>
              <a:buChar char="-"/>
            </a:pPr>
            <a:r>
              <a:rPr lang="en-GB" sz="2500" dirty="0">
                <a:solidFill>
                  <a:schemeClr val="bg1"/>
                </a:solidFill>
                <a:effectLst/>
                <a:latin typeface="Calibri" panose="020F0502020204030204" pitchFamily="34" charset="0"/>
                <a:ea typeface="Times New Roman" panose="02020603050405020304" pitchFamily="18" charset="0"/>
              </a:rPr>
              <a:t>Examples of frequent topics</a:t>
            </a:r>
            <a:endParaRPr lang="en-GB" sz="2500" dirty="0">
              <a:solidFill>
                <a:schemeClr val="bg1"/>
              </a:solidFill>
              <a:effectLst/>
              <a:latin typeface="Calibri" panose="020F0502020204030204" pitchFamily="34" charset="0"/>
              <a:ea typeface="Calibri" panose="020F0502020204030204" pitchFamily="34" charset="0"/>
            </a:endParaRPr>
          </a:p>
          <a:p>
            <a:pPr marL="342900" lvl="0" indent="-342900" algn="l">
              <a:buFont typeface="Calibri" panose="020F0502020204030204" pitchFamily="34" charset="0"/>
              <a:buChar char="-"/>
            </a:pPr>
            <a:r>
              <a:rPr lang="en-GB" sz="2500" dirty="0">
                <a:solidFill>
                  <a:schemeClr val="bg1"/>
                </a:solidFill>
                <a:effectLst/>
                <a:latin typeface="Calibri" panose="020F0502020204030204" pitchFamily="34" charset="0"/>
                <a:ea typeface="Times New Roman" panose="02020603050405020304" pitchFamily="18" charset="0"/>
              </a:rPr>
              <a:t>Line Manager practical hints and tips for effective</a:t>
            </a:r>
            <a:r>
              <a:rPr lang="en-GB" sz="2500" b="1" dirty="0">
                <a:solidFill>
                  <a:schemeClr val="bg1"/>
                </a:solidFill>
                <a:effectLst/>
                <a:latin typeface="Calibri" panose="020F0502020204030204" pitchFamily="34" charset="0"/>
                <a:ea typeface="Times New Roman" panose="02020603050405020304" pitchFamily="18" charset="0"/>
              </a:rPr>
              <a:t> </a:t>
            </a:r>
            <a:r>
              <a:rPr lang="en-GB" sz="2500" dirty="0">
                <a:solidFill>
                  <a:schemeClr val="bg1"/>
                </a:solidFill>
                <a:effectLst/>
                <a:latin typeface="Calibri" panose="020F0502020204030204" pitchFamily="34" charset="0"/>
                <a:ea typeface="Times New Roman" panose="02020603050405020304" pitchFamily="18" charset="0"/>
              </a:rPr>
              <a:t>outcomes</a:t>
            </a:r>
          </a:p>
          <a:p>
            <a:pPr marL="342900" lvl="0" indent="-342900" algn="l">
              <a:buFont typeface="Calibri" panose="020F0502020204030204" pitchFamily="34" charset="0"/>
              <a:buChar char="-"/>
            </a:pPr>
            <a:r>
              <a:rPr lang="en-GB" sz="2500" dirty="0">
                <a:solidFill>
                  <a:schemeClr val="bg1"/>
                </a:solidFill>
                <a:effectLst/>
                <a:latin typeface="Calibri" panose="020F0502020204030204" pitchFamily="34" charset="0"/>
                <a:ea typeface="Times New Roman" panose="02020603050405020304" pitchFamily="18" charset="0"/>
              </a:rPr>
              <a:t>Scenario discussions and Q&amp;A</a:t>
            </a:r>
            <a:endParaRPr lang="en-US" sz="2500" kern="1200" dirty="0">
              <a:solidFill>
                <a:schemeClr val="bg1"/>
              </a:solidFill>
              <a:latin typeface="+mn-lt"/>
              <a:ea typeface="+mn-ea"/>
              <a:cs typeface="+mn-cs"/>
            </a:endParaRPr>
          </a:p>
        </p:txBody>
      </p:sp>
    </p:spTree>
    <p:extLst>
      <p:ext uri="{BB962C8B-B14F-4D97-AF65-F5344CB8AC3E}">
        <p14:creationId xmlns:p14="http://schemas.microsoft.com/office/powerpoint/2010/main" val="69374057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B67C6D6B-67AD-471E-8EC7-A44C4BB57115}"/>
              </a:ext>
            </a:extLst>
          </p:cNvPr>
          <p:cNvPicPr>
            <a:picLocks noChangeAspect="1"/>
          </p:cNvPicPr>
          <p:nvPr/>
        </p:nvPicPr>
        <p:blipFill>
          <a:blip r:embed="rId2"/>
          <a:stretch>
            <a:fillRect/>
          </a:stretch>
        </p:blipFill>
        <p:spPr>
          <a:xfrm>
            <a:off x="11205804" y="206510"/>
            <a:ext cx="845663" cy="760147"/>
          </a:xfrm>
          <a:prstGeom prst="rect">
            <a:avLst/>
          </a:prstGeom>
        </p:spPr>
      </p:pic>
      <p:sp>
        <p:nvSpPr>
          <p:cNvPr id="5" name="Shape 170">
            <a:extLst>
              <a:ext uri="{FF2B5EF4-FFF2-40B4-BE49-F238E27FC236}">
                <a16:creationId xmlns:a16="http://schemas.microsoft.com/office/drawing/2014/main" id="{59845EC8-4474-4D8E-8137-0CFC2CC641F7}"/>
              </a:ext>
            </a:extLst>
          </p:cNvPr>
          <p:cNvSpPr/>
          <p:nvPr/>
        </p:nvSpPr>
        <p:spPr>
          <a:xfrm>
            <a:off x="6454120" y="314528"/>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rPr>
              <a:t>4.</a:t>
            </a:r>
            <a:endParaRPr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7" name="Shape 170">
            <a:extLst>
              <a:ext uri="{FF2B5EF4-FFF2-40B4-BE49-F238E27FC236}">
                <a16:creationId xmlns:a16="http://schemas.microsoft.com/office/drawing/2014/main" id="{A1F0CE4F-1284-4675-ADFC-CA9B48D9FB6C}"/>
              </a:ext>
            </a:extLst>
          </p:cNvPr>
          <p:cNvSpPr/>
          <p:nvPr/>
        </p:nvSpPr>
        <p:spPr>
          <a:xfrm>
            <a:off x="251461" y="314528"/>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rPr>
              <a:t>3.</a:t>
            </a:r>
            <a:endParaRPr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8" name="TextBox 7">
            <a:extLst>
              <a:ext uri="{FF2B5EF4-FFF2-40B4-BE49-F238E27FC236}">
                <a16:creationId xmlns:a16="http://schemas.microsoft.com/office/drawing/2014/main" id="{9143A803-C8E9-4857-8731-2798246CFA79}"/>
              </a:ext>
            </a:extLst>
          </p:cNvPr>
          <p:cNvSpPr txBox="1"/>
          <p:nvPr/>
        </p:nvSpPr>
        <p:spPr>
          <a:xfrm>
            <a:off x="180079" y="1983947"/>
            <a:ext cx="6096000" cy="3416320"/>
          </a:xfrm>
          <a:prstGeom prst="rect">
            <a:avLst/>
          </a:prstGeom>
          <a:noFill/>
        </p:spPr>
        <p:txBody>
          <a:bodyPr wrap="square">
            <a:spAutoFit/>
          </a:bodyPr>
          <a:lstStyle/>
          <a:p>
            <a:pPr defTabSz="476250" hangingPunct="0">
              <a:defRPr/>
            </a:pPr>
            <a:r>
              <a:rPr lang="en-GB" sz="2400" b="1" dirty="0"/>
              <a:t>Having the conversation</a:t>
            </a:r>
          </a:p>
          <a:p>
            <a:pPr defTabSz="476250" hangingPunct="0">
              <a:defRPr/>
            </a:pPr>
            <a:endParaRPr lang="en-GB" sz="2400" kern="0" dirty="0">
              <a:latin typeface="Calibri" panose="020F0502020204030204" pitchFamily="34" charset="0"/>
            </a:endParaRPr>
          </a:p>
          <a:p>
            <a:pPr marL="342900" indent="-342900" defTabSz="476250" hangingPunct="0">
              <a:buFont typeface="Calibri" panose="020F0502020204030204" pitchFamily="34" charset="0"/>
              <a:buChar char="―"/>
              <a:defRPr/>
            </a:pPr>
            <a:r>
              <a:rPr lang="en-GB" sz="2400" kern="0" dirty="0">
                <a:latin typeface="Calibri" panose="020F0502020204030204" pitchFamily="34" charset="0"/>
              </a:rPr>
              <a:t>State your intention</a:t>
            </a:r>
          </a:p>
          <a:p>
            <a:pPr marL="342900" indent="-342900" defTabSz="476250" hangingPunct="0">
              <a:buFont typeface="Calibri" panose="020F0502020204030204" pitchFamily="34" charset="0"/>
              <a:buChar char="―"/>
              <a:defRPr/>
            </a:pPr>
            <a:r>
              <a:rPr lang="en-GB" sz="2400" kern="0" dirty="0">
                <a:latin typeface="Calibri" panose="020F0502020204030204" pitchFamily="34" charset="0"/>
              </a:rPr>
              <a:t>Recognise &amp; highlight positives</a:t>
            </a:r>
          </a:p>
          <a:p>
            <a:pPr marL="342900" indent="-342900" defTabSz="476250" hangingPunct="0">
              <a:buFont typeface="Calibri" panose="020F0502020204030204" pitchFamily="34" charset="0"/>
              <a:buChar char="―"/>
              <a:defRPr/>
            </a:pPr>
            <a:r>
              <a:rPr lang="en-GB" sz="2400" kern="0" dirty="0">
                <a:latin typeface="Calibri" panose="020F0502020204030204" pitchFamily="34" charset="0"/>
              </a:rPr>
              <a:t>Seek your team member’s input</a:t>
            </a:r>
          </a:p>
          <a:p>
            <a:pPr marL="342900" indent="-342900" defTabSz="476250" hangingPunct="0">
              <a:buFont typeface="Calibri" panose="020F0502020204030204" pitchFamily="34" charset="0"/>
              <a:buChar char="―"/>
              <a:defRPr/>
            </a:pPr>
            <a:r>
              <a:rPr lang="en-US" sz="2400" kern="0" dirty="0">
                <a:latin typeface="Calibri" panose="020F0502020204030204" pitchFamily="34" charset="0"/>
              </a:rPr>
              <a:t>Ask open questions</a:t>
            </a:r>
          </a:p>
          <a:p>
            <a:pPr marL="342900" indent="-342900" defTabSz="476250" hangingPunct="0">
              <a:buFont typeface="Calibri" panose="020F0502020204030204" pitchFamily="34" charset="0"/>
              <a:buChar char="―"/>
              <a:defRPr/>
            </a:pPr>
            <a:r>
              <a:rPr lang="en-US" sz="2400" kern="0" dirty="0">
                <a:latin typeface="Calibri" panose="020F0502020204030204" pitchFamily="34" charset="0"/>
              </a:rPr>
              <a:t>Listen carefully</a:t>
            </a:r>
          </a:p>
          <a:p>
            <a:pPr marL="342900" indent="-342900" defTabSz="476250" hangingPunct="0">
              <a:buFont typeface="Calibri" panose="020F0502020204030204" pitchFamily="34" charset="0"/>
              <a:buChar char="―"/>
              <a:defRPr/>
            </a:pPr>
            <a:r>
              <a:rPr lang="en-US" sz="2400" kern="0" dirty="0">
                <a:latin typeface="Calibri" panose="020F0502020204030204" pitchFamily="34" charset="0"/>
              </a:rPr>
              <a:t>Check the information/objectives are</a:t>
            </a:r>
          </a:p>
          <a:p>
            <a:pPr defTabSz="476250" hangingPunct="0">
              <a:defRPr/>
            </a:pPr>
            <a:r>
              <a:rPr lang="en-US" sz="2400" kern="0" dirty="0">
                <a:latin typeface="Calibri" panose="020F0502020204030204" pitchFamily="34" charset="0"/>
              </a:rPr>
              <a:t>     still correct</a:t>
            </a:r>
          </a:p>
        </p:txBody>
      </p:sp>
      <p:sp>
        <p:nvSpPr>
          <p:cNvPr id="6" name="TextBox 5">
            <a:extLst>
              <a:ext uri="{FF2B5EF4-FFF2-40B4-BE49-F238E27FC236}">
                <a16:creationId xmlns:a16="http://schemas.microsoft.com/office/drawing/2014/main" id="{ACF3405D-41B1-488B-A26B-E6486F8C3246}"/>
              </a:ext>
            </a:extLst>
          </p:cNvPr>
          <p:cNvSpPr txBox="1"/>
          <p:nvPr/>
        </p:nvSpPr>
        <p:spPr>
          <a:xfrm>
            <a:off x="7816531" y="742593"/>
            <a:ext cx="1463221" cy="769441"/>
          </a:xfrm>
          <a:prstGeom prst="rect">
            <a:avLst/>
          </a:prstGeom>
          <a:noFill/>
        </p:spPr>
        <p:txBody>
          <a:bodyPr wrap="none" rtlCol="0">
            <a:spAutoFit/>
          </a:bodyPr>
          <a:lstStyle/>
          <a:p>
            <a:r>
              <a:rPr lang="en-GB" sz="4400" dirty="0"/>
              <a:t>POST</a:t>
            </a:r>
            <a:r>
              <a:rPr lang="en-GB" sz="2800" dirty="0"/>
              <a:t> </a:t>
            </a:r>
          </a:p>
        </p:txBody>
      </p:sp>
      <p:sp>
        <p:nvSpPr>
          <p:cNvPr id="10" name="TextBox 9">
            <a:extLst>
              <a:ext uri="{FF2B5EF4-FFF2-40B4-BE49-F238E27FC236}">
                <a16:creationId xmlns:a16="http://schemas.microsoft.com/office/drawing/2014/main" id="{20F971AF-693D-44E6-8D27-FC08A0F2B9D5}"/>
              </a:ext>
            </a:extLst>
          </p:cNvPr>
          <p:cNvSpPr txBox="1"/>
          <p:nvPr/>
        </p:nvSpPr>
        <p:spPr>
          <a:xfrm>
            <a:off x="6276079" y="1983947"/>
            <a:ext cx="6096000" cy="2308324"/>
          </a:xfrm>
          <a:prstGeom prst="rect">
            <a:avLst/>
          </a:prstGeom>
          <a:noFill/>
        </p:spPr>
        <p:txBody>
          <a:bodyPr wrap="square">
            <a:spAutoFit/>
          </a:bodyPr>
          <a:lstStyle/>
          <a:p>
            <a:pPr defTabSz="476250" hangingPunct="0">
              <a:defRPr/>
            </a:pPr>
            <a:r>
              <a:rPr lang="en-GB" sz="2400" b="1" dirty="0"/>
              <a:t>After the conversation</a:t>
            </a:r>
          </a:p>
          <a:p>
            <a:pPr defTabSz="476250" hangingPunct="0">
              <a:defRPr/>
            </a:pPr>
            <a:endParaRPr lang="en-GB" sz="2400" kern="0" dirty="0">
              <a:latin typeface="Calibri" panose="020F0502020204030204" pitchFamily="34" charset="0"/>
            </a:endParaRPr>
          </a:p>
          <a:p>
            <a:pPr marL="342900" indent="-342900" defTabSz="476250" hangingPunct="0">
              <a:buFont typeface="Calibri" panose="020F0502020204030204" pitchFamily="34" charset="0"/>
              <a:buChar char="―"/>
              <a:defRPr/>
            </a:pPr>
            <a:r>
              <a:rPr lang="en-GB" sz="2400" kern="0" dirty="0">
                <a:latin typeface="Calibri" panose="020F0502020204030204" pitchFamily="34" charset="0"/>
              </a:rPr>
              <a:t>Record  what was discussed &amp; agreed.</a:t>
            </a:r>
          </a:p>
          <a:p>
            <a:pPr marL="342900" indent="-342900" defTabSz="476250" hangingPunct="0">
              <a:buFont typeface="Calibri" panose="020F0502020204030204" pitchFamily="34" charset="0"/>
              <a:buChar char="―"/>
              <a:defRPr/>
            </a:pPr>
            <a:r>
              <a:rPr lang="en-GB" sz="2400" kern="0" dirty="0">
                <a:latin typeface="Calibri" panose="020F0502020204030204" pitchFamily="34" charset="0"/>
              </a:rPr>
              <a:t>Provide agreed follow up support</a:t>
            </a:r>
          </a:p>
          <a:p>
            <a:pPr marL="342900" indent="-342900" defTabSz="476250" hangingPunct="0">
              <a:buFont typeface="Calibri" panose="020F0502020204030204" pitchFamily="34" charset="0"/>
              <a:buChar char="―"/>
              <a:defRPr/>
            </a:pPr>
            <a:r>
              <a:rPr lang="en-GB" sz="2400" kern="0" dirty="0">
                <a:latin typeface="Calibri" panose="020F0502020204030204" pitchFamily="34" charset="0"/>
              </a:rPr>
              <a:t>Have regular follow up progress meetings conversations</a:t>
            </a:r>
          </a:p>
        </p:txBody>
      </p:sp>
      <p:sp>
        <p:nvSpPr>
          <p:cNvPr id="11" name="Shape 169">
            <a:extLst>
              <a:ext uri="{FF2B5EF4-FFF2-40B4-BE49-F238E27FC236}">
                <a16:creationId xmlns:a16="http://schemas.microsoft.com/office/drawing/2014/main" id="{71231934-66C0-45F5-9AD2-D07DBEBDA490}"/>
              </a:ext>
            </a:extLst>
          </p:cNvPr>
          <p:cNvSpPr/>
          <p:nvPr/>
        </p:nvSpPr>
        <p:spPr>
          <a:xfrm flipH="1">
            <a:off x="5827113" y="206510"/>
            <a:ext cx="0" cy="6467006"/>
          </a:xfrm>
          <a:prstGeom prst="line">
            <a:avLst/>
          </a:prstGeom>
          <a:ln w="38100">
            <a:solidFill>
              <a:schemeClr val="accent5"/>
            </a:solidFill>
            <a:custDash>
              <a:ds d="200000" sp="200000"/>
            </a:custDash>
            <a:miter lim="400000"/>
          </a:ln>
        </p:spPr>
        <p:txBody>
          <a:bodyPr lIns="25400" tIns="25400" rIns="25400" bIns="25400" anchor="ctr"/>
          <a:lstStyle/>
          <a:p>
            <a:pPr defTabSz="228600" hangingPunct="0">
              <a:defRPr sz="1200">
                <a:latin typeface="Helvetica"/>
                <a:ea typeface="Helvetica"/>
                <a:cs typeface="Helvetica"/>
                <a:sym typeface="Helvetica"/>
              </a:defRPr>
            </a:pPr>
            <a:endParaRPr sz="600" kern="0" dirty="0">
              <a:solidFill>
                <a:srgbClr val="323C40"/>
              </a:solidFill>
              <a:latin typeface="Calibri" panose="020F0502020204030204" pitchFamily="34" charset="0"/>
              <a:cs typeface="Calibri" panose="020F0502020204030204" pitchFamily="34" charset="0"/>
              <a:sym typeface="Helvetica"/>
            </a:endParaRPr>
          </a:p>
        </p:txBody>
      </p:sp>
      <p:sp>
        <p:nvSpPr>
          <p:cNvPr id="12" name="TextBox 11">
            <a:extLst>
              <a:ext uri="{FF2B5EF4-FFF2-40B4-BE49-F238E27FC236}">
                <a16:creationId xmlns:a16="http://schemas.microsoft.com/office/drawing/2014/main" id="{35880C13-7BF7-4A4F-B4DB-3D78C881A042}"/>
              </a:ext>
            </a:extLst>
          </p:cNvPr>
          <p:cNvSpPr txBox="1"/>
          <p:nvPr/>
        </p:nvSpPr>
        <p:spPr>
          <a:xfrm>
            <a:off x="1515488" y="723755"/>
            <a:ext cx="2241511" cy="769441"/>
          </a:xfrm>
          <a:prstGeom prst="rect">
            <a:avLst/>
          </a:prstGeom>
          <a:noFill/>
        </p:spPr>
        <p:txBody>
          <a:bodyPr wrap="none" rtlCol="0">
            <a:spAutoFit/>
          </a:bodyPr>
          <a:lstStyle/>
          <a:p>
            <a:r>
              <a:rPr lang="en-GB" sz="4400" dirty="0"/>
              <a:t>PROCESS</a:t>
            </a:r>
          </a:p>
        </p:txBody>
      </p:sp>
      <p:pic>
        <p:nvPicPr>
          <p:cNvPr id="16" name="Picture 15">
            <a:extLst>
              <a:ext uri="{FF2B5EF4-FFF2-40B4-BE49-F238E27FC236}">
                <a16:creationId xmlns:a16="http://schemas.microsoft.com/office/drawing/2014/main" id="{84219F1E-1EA6-4068-89A8-E696FC8457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74998" y="4169035"/>
            <a:ext cx="1846847" cy="2462463"/>
          </a:xfrm>
          <a:prstGeom prst="rect">
            <a:avLst/>
          </a:prstGeom>
        </p:spPr>
      </p:pic>
    </p:spTree>
    <p:extLst>
      <p:ext uri="{BB962C8B-B14F-4D97-AF65-F5344CB8AC3E}">
        <p14:creationId xmlns:p14="http://schemas.microsoft.com/office/powerpoint/2010/main" val="149930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25D142-7BAC-6C42-BC21-D74698B86F17}"/>
              </a:ext>
            </a:extLst>
          </p:cNvPr>
          <p:cNvSpPr>
            <a:spLocks noGrp="1"/>
          </p:cNvSpPr>
          <p:nvPr>
            <p:ph type="title"/>
          </p:nvPr>
        </p:nvSpPr>
        <p:spPr>
          <a:xfrm>
            <a:off x="643467" y="321734"/>
            <a:ext cx="10905066" cy="1135737"/>
          </a:xfrm>
        </p:spPr>
        <p:txBody>
          <a:bodyPr>
            <a:normAutofit/>
          </a:bodyPr>
          <a:lstStyle/>
          <a:p>
            <a:r>
              <a:rPr lang="en-US" sz="3600" b="1" dirty="0"/>
              <a:t>How to encourage a team culture of challenging conversations</a:t>
            </a:r>
          </a:p>
        </p:txBody>
      </p:sp>
      <p:sp>
        <p:nvSpPr>
          <p:cNvPr id="3" name="Content Placeholder 2">
            <a:extLst>
              <a:ext uri="{FF2B5EF4-FFF2-40B4-BE49-F238E27FC236}">
                <a16:creationId xmlns:a16="http://schemas.microsoft.com/office/drawing/2014/main" id="{6B63DD86-BDE4-6440-9BAD-01CAE1AD8E1C}"/>
              </a:ext>
            </a:extLst>
          </p:cNvPr>
          <p:cNvSpPr>
            <a:spLocks noGrp="1"/>
          </p:cNvSpPr>
          <p:nvPr>
            <p:ph idx="1"/>
          </p:nvPr>
        </p:nvSpPr>
        <p:spPr>
          <a:xfrm>
            <a:off x="643469" y="1782981"/>
            <a:ext cx="4008384" cy="4393982"/>
          </a:xfrm>
        </p:spPr>
        <p:txBody>
          <a:bodyPr>
            <a:normAutofit/>
          </a:bodyPr>
          <a:lstStyle/>
          <a:p>
            <a:r>
              <a:rPr lang="en-US" sz="1600" dirty="0"/>
              <a:t>Dig a ditch when it’s not raining: build trust</a:t>
            </a:r>
          </a:p>
          <a:p>
            <a:r>
              <a:rPr lang="en-US" sz="1600" dirty="0"/>
              <a:t>Encourage having the conversations sooner rather than later</a:t>
            </a:r>
          </a:p>
          <a:p>
            <a:r>
              <a:rPr lang="en-US" sz="1600" dirty="0"/>
              <a:t>Sometimes you don’t have to be liked</a:t>
            </a:r>
          </a:p>
          <a:p>
            <a:r>
              <a:rPr lang="en-US" sz="1600" dirty="0"/>
              <a:t>There is a simple way to start: ‘I see that X and Y are happening – why is that?’ Let the other person do most of the talking</a:t>
            </a:r>
          </a:p>
          <a:p>
            <a:r>
              <a:rPr lang="en-US" sz="1600" dirty="0"/>
              <a:t>Frame the conversation in a way as to solve an issue rather than blame someone</a:t>
            </a:r>
          </a:p>
          <a:p>
            <a:r>
              <a:rPr lang="en-US" sz="1600" dirty="0"/>
              <a:t>Being as direct as you can be will usually resolve the situation</a:t>
            </a:r>
          </a:p>
          <a:p>
            <a:r>
              <a:rPr lang="en-US" sz="1600" dirty="0"/>
              <a:t>Remind leaders that the outcome is almost always better than they expect</a:t>
            </a:r>
          </a:p>
          <a:p>
            <a:r>
              <a:rPr lang="en-US" sz="1600" dirty="0"/>
              <a:t>Be available for practice!</a:t>
            </a:r>
          </a:p>
          <a:p>
            <a:endParaRPr lang="en-US" sz="16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group of people in different colors&#10;&#10;Description automatically generated with low confidence">
            <a:extLst>
              <a:ext uri="{FF2B5EF4-FFF2-40B4-BE49-F238E27FC236}">
                <a16:creationId xmlns:a16="http://schemas.microsoft.com/office/drawing/2014/main" id="{DD67E82C-69E8-49C9-94A3-02E10E77F8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13998" y="1782981"/>
            <a:ext cx="5815856" cy="4361892"/>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9217A0C6-BBBF-4871-B83F-99154FBFCEED}"/>
              </a:ext>
            </a:extLst>
          </p:cNvPr>
          <p:cNvSpPr txBox="1"/>
          <p:nvPr/>
        </p:nvSpPr>
        <p:spPr>
          <a:xfrm>
            <a:off x="9022812" y="5944818"/>
            <a:ext cx="2307042"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4" tooltip="http://www.sustainabilityoutlook.in/content/future-supply-chain-management-sustainability-says-shell-foundation-771">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dirty="0">
              <a:solidFill>
                <a:srgbClr val="FFFFFF"/>
              </a:solidFill>
            </a:endParaRPr>
          </a:p>
        </p:txBody>
      </p:sp>
      <p:pic>
        <p:nvPicPr>
          <p:cNvPr id="16" name="Content Placeholder 3">
            <a:extLst>
              <a:ext uri="{FF2B5EF4-FFF2-40B4-BE49-F238E27FC236}">
                <a16:creationId xmlns:a16="http://schemas.microsoft.com/office/drawing/2014/main" id="{BA764207-B3BC-4F6A-B88E-451157E0E146}"/>
              </a:ext>
            </a:extLst>
          </p:cNvPr>
          <p:cNvPicPr>
            <a:picLocks noChangeAspect="1"/>
          </p:cNvPicPr>
          <p:nvPr/>
        </p:nvPicPr>
        <p:blipFill>
          <a:blip r:embed="rId6"/>
          <a:stretch>
            <a:fillRect/>
          </a:stretch>
        </p:blipFill>
        <p:spPr>
          <a:xfrm>
            <a:off x="11205804" y="206510"/>
            <a:ext cx="845663" cy="760147"/>
          </a:xfrm>
          <a:prstGeom prst="rect">
            <a:avLst/>
          </a:prstGeom>
        </p:spPr>
      </p:pic>
    </p:spTree>
    <p:extLst>
      <p:ext uri="{BB962C8B-B14F-4D97-AF65-F5344CB8AC3E}">
        <p14:creationId xmlns:p14="http://schemas.microsoft.com/office/powerpoint/2010/main" val="308534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F20A-3D89-9B49-A840-01C0FC95C49A}"/>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Difficult conversation 1</a:t>
            </a:r>
          </a:p>
        </p:txBody>
      </p:sp>
      <p:sp>
        <p:nvSpPr>
          <p:cNvPr id="3" name="Content Placeholder 2">
            <a:extLst>
              <a:ext uri="{FF2B5EF4-FFF2-40B4-BE49-F238E27FC236}">
                <a16:creationId xmlns:a16="http://schemas.microsoft.com/office/drawing/2014/main" id="{84C4376E-9911-104B-8EFC-B242CC37BEC3}"/>
              </a:ext>
            </a:extLst>
          </p:cNvPr>
          <p:cNvSpPr>
            <a:spLocks noGrp="1"/>
          </p:cNvSpPr>
          <p:nvPr>
            <p:ph sz="half" idx="1"/>
          </p:nvPr>
        </p:nvSpPr>
        <p:spPr>
          <a:xfrm>
            <a:off x="648931" y="2438400"/>
            <a:ext cx="3505494" cy="3785419"/>
          </a:xfrm>
        </p:spPr>
        <p:txBody>
          <a:bodyPr vert="horz" lIns="91440" tIns="45720" rIns="91440" bIns="45720" rtlCol="0">
            <a:normAutofit/>
          </a:bodyPr>
          <a:lstStyle/>
          <a:p>
            <a:pPr marL="0"/>
            <a:r>
              <a:rPr lang="en-US" sz="2000" dirty="0"/>
              <a:t>A contractor colleague cycles to work where they wash up at the toilet wash basin causing the floor to get wet AND the smell of sweat to linger in the toilet (and in the toilet.</a:t>
            </a:r>
          </a:p>
          <a:p>
            <a:pPr marL="0"/>
            <a:r>
              <a:rPr lang="en-US" sz="2000" dirty="0"/>
              <a:t>A team member comes to HR asking them to have a conversation with the contractor.</a:t>
            </a:r>
          </a:p>
          <a:p>
            <a:pPr marL="0"/>
            <a:r>
              <a:rPr lang="en-US" sz="2000" dirty="0"/>
              <a:t>(There is a shower facility and lockers in the office) </a:t>
            </a:r>
          </a:p>
        </p:txBody>
      </p:sp>
      <p:sp>
        <p:nvSpPr>
          <p:cNvPr id="26" name="Rectangle 2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erson pointing at another person&#10;&#10;Description automatically generated with medium confidence">
            <a:extLst>
              <a:ext uri="{FF2B5EF4-FFF2-40B4-BE49-F238E27FC236}">
                <a16:creationId xmlns:a16="http://schemas.microsoft.com/office/drawing/2014/main" id="{40908159-A9A4-5847-BBBB-0A66BD723703}"/>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6710" r="41709" b="-2"/>
          <a:stretch/>
        </p:blipFill>
        <p:spPr>
          <a:xfrm>
            <a:off x="5712959" y="807593"/>
            <a:ext cx="5405137" cy="5239568"/>
          </a:xfrm>
          <a:prstGeom prst="rect">
            <a:avLst/>
          </a:prstGeom>
          <a:effectLst/>
        </p:spPr>
      </p:pic>
      <p:pic>
        <p:nvPicPr>
          <p:cNvPr id="7" name="Content Placeholder 3">
            <a:extLst>
              <a:ext uri="{FF2B5EF4-FFF2-40B4-BE49-F238E27FC236}">
                <a16:creationId xmlns:a16="http://schemas.microsoft.com/office/drawing/2014/main" id="{DFF399A2-3CA6-4740-B8C2-B1676D2F696D}"/>
              </a:ext>
            </a:extLst>
          </p:cNvPr>
          <p:cNvPicPr>
            <a:picLocks noChangeAspect="1"/>
          </p:cNvPicPr>
          <p:nvPr/>
        </p:nvPicPr>
        <p:blipFill>
          <a:blip r:embed="rId5"/>
          <a:stretch>
            <a:fillRect/>
          </a:stretch>
        </p:blipFill>
        <p:spPr>
          <a:xfrm>
            <a:off x="11346337" y="-3245"/>
            <a:ext cx="845663" cy="760147"/>
          </a:xfrm>
          <a:prstGeom prst="rect">
            <a:avLst/>
          </a:prstGeom>
        </p:spPr>
      </p:pic>
    </p:spTree>
    <p:extLst>
      <p:ext uri="{BB962C8B-B14F-4D97-AF65-F5344CB8AC3E}">
        <p14:creationId xmlns:p14="http://schemas.microsoft.com/office/powerpoint/2010/main" val="138427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48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30E6AD-0B1C-8D49-9B82-210D8A767FE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Difficult conversation 2</a:t>
            </a:r>
          </a:p>
        </p:txBody>
      </p:sp>
      <p:pic>
        <p:nvPicPr>
          <p:cNvPr id="6" name="Content Placeholder 5" descr="A picture containing person, indoor, window&#10;&#10;Description automatically generated">
            <a:extLst>
              <a:ext uri="{FF2B5EF4-FFF2-40B4-BE49-F238E27FC236}">
                <a16:creationId xmlns:a16="http://schemas.microsoft.com/office/drawing/2014/main" id="{052BF553-29A3-3E4A-B79D-ECF2273F00F9}"/>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r="3337"/>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D3E928D-CA8C-4344-9D9F-F441B18FCAE6}"/>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pPr marL="0"/>
            <a:r>
              <a:rPr lang="en-US" sz="2000" dirty="0">
                <a:solidFill>
                  <a:srgbClr val="FFFFFF"/>
                </a:solidFill>
              </a:rPr>
              <a:t>A team member in a highly successful team gets an average performance rating.</a:t>
            </a:r>
          </a:p>
          <a:p>
            <a:pPr marL="0"/>
            <a:r>
              <a:rPr lang="en-US" sz="2000" dirty="0">
                <a:solidFill>
                  <a:srgbClr val="FFFFFF"/>
                </a:solidFill>
              </a:rPr>
              <a:t>The team leader explains that they did a great job but that there were others whose performance was seen ‘more worthy’ and that the manager of the team leader wouldn’t allow ‘too many’ highest ratings.</a:t>
            </a:r>
          </a:p>
        </p:txBody>
      </p:sp>
      <p:pic>
        <p:nvPicPr>
          <p:cNvPr id="7" name="Content Placeholder 3">
            <a:extLst>
              <a:ext uri="{FF2B5EF4-FFF2-40B4-BE49-F238E27FC236}">
                <a16:creationId xmlns:a16="http://schemas.microsoft.com/office/drawing/2014/main" id="{2C55509E-0EFB-4D82-815D-729170C4A0B7}"/>
              </a:ext>
            </a:extLst>
          </p:cNvPr>
          <p:cNvPicPr>
            <a:picLocks noChangeAspect="1"/>
          </p:cNvPicPr>
          <p:nvPr/>
        </p:nvPicPr>
        <p:blipFill>
          <a:blip r:embed="rId4"/>
          <a:stretch>
            <a:fillRect/>
          </a:stretch>
        </p:blipFill>
        <p:spPr>
          <a:xfrm>
            <a:off x="11346337" y="151546"/>
            <a:ext cx="845663" cy="760147"/>
          </a:xfrm>
          <a:prstGeom prst="rect">
            <a:avLst/>
          </a:prstGeom>
        </p:spPr>
      </p:pic>
    </p:spTree>
    <p:extLst>
      <p:ext uri="{BB962C8B-B14F-4D97-AF65-F5344CB8AC3E}">
        <p14:creationId xmlns:p14="http://schemas.microsoft.com/office/powerpoint/2010/main" val="101583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604AF4-AEF7-4020-93AD-C74808D17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DB65AB2-AC18-4139-B8BE-52452A25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9A5304-EF26-47F3-9CB7-ED121FC74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8" y="685799"/>
            <a:ext cx="10820400"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E88653-D1B5-C342-BFA8-D87C7749630A}"/>
              </a:ext>
            </a:extLst>
          </p:cNvPr>
          <p:cNvSpPr>
            <a:spLocks noGrp="1"/>
          </p:cNvSpPr>
          <p:nvPr>
            <p:ph type="title"/>
          </p:nvPr>
        </p:nvSpPr>
        <p:spPr>
          <a:xfrm>
            <a:off x="1587794" y="1177752"/>
            <a:ext cx="9016409" cy="1051885"/>
          </a:xfrm>
        </p:spPr>
        <p:txBody>
          <a:bodyPr vert="horz" lIns="91440" tIns="45720" rIns="91440" bIns="45720" rtlCol="0" anchor="ctr">
            <a:normAutofit fontScale="90000"/>
          </a:bodyPr>
          <a:lstStyle/>
          <a:p>
            <a:pPr algn="ctr"/>
            <a:r>
              <a:rPr lang="en-US" sz="4000" b="1" dirty="0">
                <a:solidFill>
                  <a:srgbClr val="FF0000"/>
                </a:solidFill>
              </a:rPr>
              <a:t>JM </a:t>
            </a:r>
            <a:r>
              <a:rPr lang="en-US" sz="4000" dirty="0">
                <a:solidFill>
                  <a:schemeClr val="tx1">
                    <a:lumMod val="65000"/>
                    <a:lumOff val="35000"/>
                  </a:schemeClr>
                </a:solidFill>
              </a:rPr>
              <a:t>Consulting Ltd</a:t>
            </a:r>
            <a:br>
              <a:rPr lang="en-US" sz="3200" dirty="0">
                <a:solidFill>
                  <a:schemeClr val="tx1">
                    <a:lumMod val="65000"/>
                    <a:lumOff val="35000"/>
                  </a:schemeClr>
                </a:solidFill>
              </a:rPr>
            </a:br>
            <a:r>
              <a:rPr lang="en-US" sz="3200" dirty="0">
                <a:solidFill>
                  <a:schemeClr val="tx1">
                    <a:lumMod val="65000"/>
                    <a:lumOff val="35000"/>
                  </a:schemeClr>
                </a:solidFill>
                <a:hlinkClick r:id="rId2"/>
              </a:rPr>
              <a:t>https://www.jm-consulting.co.uk/</a:t>
            </a:r>
            <a:br>
              <a:rPr lang="en-US" sz="3200" dirty="0">
                <a:solidFill>
                  <a:schemeClr val="tx1">
                    <a:lumMod val="65000"/>
                    <a:lumOff val="35000"/>
                  </a:schemeClr>
                </a:solidFill>
              </a:rPr>
            </a:br>
            <a:endParaRPr lang="en-US" sz="3200" dirty="0">
              <a:solidFill>
                <a:schemeClr val="tx1">
                  <a:lumMod val="65000"/>
                  <a:lumOff val="35000"/>
                </a:schemeClr>
              </a:solidFill>
            </a:endParaRPr>
          </a:p>
        </p:txBody>
      </p:sp>
      <p:pic>
        <p:nvPicPr>
          <p:cNvPr id="4" name="Content Placeholder 3">
            <a:extLst>
              <a:ext uri="{FF2B5EF4-FFF2-40B4-BE49-F238E27FC236}">
                <a16:creationId xmlns:a16="http://schemas.microsoft.com/office/drawing/2014/main" id="{4700F750-957C-4124-BFB0-30F7A2BECACD}"/>
              </a:ext>
            </a:extLst>
          </p:cNvPr>
          <p:cNvPicPr>
            <a:picLocks noChangeAspect="1"/>
          </p:cNvPicPr>
          <p:nvPr/>
        </p:nvPicPr>
        <p:blipFill>
          <a:blip r:embed="rId3"/>
          <a:stretch>
            <a:fillRect/>
          </a:stretch>
        </p:blipFill>
        <p:spPr>
          <a:xfrm>
            <a:off x="2049932" y="996014"/>
            <a:ext cx="1372406" cy="1233623"/>
          </a:xfrm>
          <a:prstGeom prst="rect">
            <a:avLst/>
          </a:prstGeom>
        </p:spPr>
      </p:pic>
      <p:pic>
        <p:nvPicPr>
          <p:cNvPr id="9" name="Picture 8" descr="Icon&#10;&#10;Description automatically generated">
            <a:extLst>
              <a:ext uri="{FF2B5EF4-FFF2-40B4-BE49-F238E27FC236}">
                <a16:creationId xmlns:a16="http://schemas.microsoft.com/office/drawing/2014/main" id="{D303AAFA-C74C-4FC2-B0C2-D8F4806694C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37302" y="2477850"/>
            <a:ext cx="2103219" cy="1887639"/>
          </a:xfrm>
          <a:prstGeom prst="rect">
            <a:avLst/>
          </a:prstGeom>
        </p:spPr>
      </p:pic>
      <p:pic>
        <p:nvPicPr>
          <p:cNvPr id="12" name="Picture 11" descr="Icon&#10;&#10;Description automatically generated">
            <a:extLst>
              <a:ext uri="{FF2B5EF4-FFF2-40B4-BE49-F238E27FC236}">
                <a16:creationId xmlns:a16="http://schemas.microsoft.com/office/drawing/2014/main" id="{1CB129E6-627E-4654-84D6-77E99944C62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31161" y="2391331"/>
            <a:ext cx="1911768" cy="1911768"/>
          </a:xfrm>
          <a:prstGeom prst="rect">
            <a:avLst/>
          </a:prstGeom>
        </p:spPr>
      </p:pic>
      <p:sp>
        <p:nvSpPr>
          <p:cNvPr id="5" name="TextBox 4">
            <a:extLst>
              <a:ext uri="{FF2B5EF4-FFF2-40B4-BE49-F238E27FC236}">
                <a16:creationId xmlns:a16="http://schemas.microsoft.com/office/drawing/2014/main" id="{AE5096A2-7AB7-4C42-BFC9-E748A99BEBA0}"/>
              </a:ext>
            </a:extLst>
          </p:cNvPr>
          <p:cNvSpPr txBox="1"/>
          <p:nvPr/>
        </p:nvSpPr>
        <p:spPr>
          <a:xfrm>
            <a:off x="906204" y="3859080"/>
            <a:ext cx="8676169" cy="980311"/>
          </a:xfrm>
          <a:prstGeom prst="rect">
            <a:avLst/>
          </a:prstGeom>
        </p:spPr>
        <p:txBody>
          <a:bodyPr vert="horz" lIns="91440" tIns="45720" rIns="91440" bIns="45720" rtlCol="0" anchor="t">
            <a:normAutofit fontScale="85000" lnSpcReduction="20000"/>
          </a:bodyPr>
          <a:lstStyle/>
          <a:p>
            <a:pPr>
              <a:lnSpc>
                <a:spcPct val="90000"/>
              </a:lnSpc>
              <a:spcAft>
                <a:spcPts val="600"/>
              </a:spcAft>
            </a:pPr>
            <a:endParaRPr lang="en-US" sz="8000" dirty="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8000" dirty="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8000" dirty="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8000" dirty="0">
              <a:solidFill>
                <a:schemeClr val="tx1">
                  <a:lumMod val="65000"/>
                  <a:lumOff val="35000"/>
                </a:schemeClr>
              </a:solidFill>
            </a:endParaRPr>
          </a:p>
          <a:p>
            <a:pPr indent="-228600" algn="ctr">
              <a:lnSpc>
                <a:spcPct val="90000"/>
              </a:lnSpc>
              <a:spcAft>
                <a:spcPts val="600"/>
              </a:spcAft>
              <a:buFont typeface="Arial" panose="020B0604020202020204" pitchFamily="34" charset="0"/>
              <a:buChar char="•"/>
            </a:pPr>
            <a:endParaRPr lang="en-US" sz="500" dirty="0">
              <a:solidFill>
                <a:schemeClr val="tx1">
                  <a:lumMod val="65000"/>
                  <a:lumOff val="35000"/>
                </a:schemeClr>
              </a:solidFill>
            </a:endParaRPr>
          </a:p>
        </p:txBody>
      </p:sp>
      <p:pic>
        <p:nvPicPr>
          <p:cNvPr id="6" name="Picture 5" descr="Logo&#10;&#10;Description automatically generated">
            <a:extLst>
              <a:ext uri="{FF2B5EF4-FFF2-40B4-BE49-F238E27FC236}">
                <a16:creationId xmlns:a16="http://schemas.microsoft.com/office/drawing/2014/main" id="{E9D830BF-1104-4AE9-9996-A31645B1925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185561" y="2477850"/>
            <a:ext cx="1558179" cy="1477137"/>
          </a:xfrm>
          <a:prstGeom prst="rect">
            <a:avLst/>
          </a:prstGeom>
        </p:spPr>
      </p:pic>
      <p:sp>
        <p:nvSpPr>
          <p:cNvPr id="14" name="TextBox 13">
            <a:extLst>
              <a:ext uri="{FF2B5EF4-FFF2-40B4-BE49-F238E27FC236}">
                <a16:creationId xmlns:a16="http://schemas.microsoft.com/office/drawing/2014/main" id="{F20A346A-2938-4B5D-AB03-287DA7C7E945}"/>
              </a:ext>
            </a:extLst>
          </p:cNvPr>
          <p:cNvSpPr txBox="1"/>
          <p:nvPr/>
        </p:nvSpPr>
        <p:spPr>
          <a:xfrm>
            <a:off x="5013022" y="3726283"/>
            <a:ext cx="2029530" cy="677108"/>
          </a:xfrm>
          <a:prstGeom prst="rect">
            <a:avLst/>
          </a:prstGeom>
          <a:noFill/>
        </p:spPr>
        <p:txBody>
          <a:bodyPr wrap="none" rtlCol="0">
            <a:spAutoFit/>
          </a:bodyPr>
          <a:lstStyle/>
          <a:p>
            <a:r>
              <a:rPr lang="en-US" sz="2000" dirty="0">
                <a:solidFill>
                  <a:schemeClr val="tx1">
                    <a:lumMod val="65000"/>
                    <a:lumOff val="35000"/>
                  </a:schemeClr>
                </a:solidFill>
              </a:rPr>
              <a:t>@jmconsultingltd</a:t>
            </a:r>
          </a:p>
          <a:p>
            <a:endParaRPr lang="en-GB" dirty="0"/>
          </a:p>
        </p:txBody>
      </p:sp>
      <p:sp>
        <p:nvSpPr>
          <p:cNvPr id="16" name="TextBox 15">
            <a:extLst>
              <a:ext uri="{FF2B5EF4-FFF2-40B4-BE49-F238E27FC236}">
                <a16:creationId xmlns:a16="http://schemas.microsoft.com/office/drawing/2014/main" id="{AF17A962-13BE-4F7B-A2C3-A47A35E72360}"/>
              </a:ext>
            </a:extLst>
          </p:cNvPr>
          <p:cNvSpPr txBox="1"/>
          <p:nvPr/>
        </p:nvSpPr>
        <p:spPr>
          <a:xfrm>
            <a:off x="7800444" y="4435896"/>
            <a:ext cx="2467727" cy="461665"/>
          </a:xfrm>
          <a:prstGeom prst="rect">
            <a:avLst/>
          </a:prstGeom>
          <a:noFill/>
        </p:spPr>
        <p:txBody>
          <a:bodyPr wrap="none" rtlCol="0">
            <a:spAutoFit/>
          </a:bodyPr>
          <a:lstStyle/>
          <a:p>
            <a:r>
              <a:rPr lang="en-GB" sz="2400" dirty="0"/>
              <a:t>JM_consulting_ltd</a:t>
            </a:r>
          </a:p>
        </p:txBody>
      </p:sp>
      <p:pic>
        <p:nvPicPr>
          <p:cNvPr id="19" name="Picture 18" descr="Icon&#10;&#10;Description automatically generated">
            <a:extLst>
              <a:ext uri="{FF2B5EF4-FFF2-40B4-BE49-F238E27FC236}">
                <a16:creationId xmlns:a16="http://schemas.microsoft.com/office/drawing/2014/main" id="{B50482BE-4BC1-48DE-8DCB-64588BF1BA1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277979" y="4685940"/>
            <a:ext cx="2288718" cy="1288843"/>
          </a:xfrm>
          <a:prstGeom prst="rect">
            <a:avLst/>
          </a:prstGeom>
        </p:spPr>
      </p:pic>
      <p:sp>
        <p:nvSpPr>
          <p:cNvPr id="24" name="TextBox 23">
            <a:extLst>
              <a:ext uri="{FF2B5EF4-FFF2-40B4-BE49-F238E27FC236}">
                <a16:creationId xmlns:a16="http://schemas.microsoft.com/office/drawing/2014/main" id="{B8698185-AB71-4477-94EC-F1E6F3829E0A}"/>
              </a:ext>
            </a:extLst>
          </p:cNvPr>
          <p:cNvSpPr txBox="1"/>
          <p:nvPr/>
        </p:nvSpPr>
        <p:spPr>
          <a:xfrm>
            <a:off x="3979072" y="5060139"/>
            <a:ext cx="6096000" cy="523220"/>
          </a:xfrm>
          <a:prstGeom prst="rect">
            <a:avLst/>
          </a:prstGeom>
          <a:noFill/>
        </p:spPr>
        <p:txBody>
          <a:bodyPr wrap="square">
            <a:spAutoFit/>
          </a:bodyPr>
          <a:lstStyle/>
          <a:p>
            <a:r>
              <a:rPr lang="en-US" sz="2800" dirty="0">
                <a:solidFill>
                  <a:schemeClr val="tx1">
                    <a:lumMod val="65000"/>
                    <a:lumOff val="35000"/>
                  </a:schemeClr>
                </a:solidFill>
                <a:hlinkClick r:id="rId12"/>
              </a:rPr>
              <a:t>Info@jm-consulting.co.uk</a:t>
            </a:r>
            <a:endParaRPr lang="en-US" sz="2800" dirty="0">
              <a:solidFill>
                <a:schemeClr val="tx1">
                  <a:lumMod val="65000"/>
                  <a:lumOff val="35000"/>
                </a:schemeClr>
              </a:solidFill>
            </a:endParaRPr>
          </a:p>
        </p:txBody>
      </p:sp>
      <p:sp>
        <p:nvSpPr>
          <p:cNvPr id="3" name="TextBox 2">
            <a:extLst>
              <a:ext uri="{FF2B5EF4-FFF2-40B4-BE49-F238E27FC236}">
                <a16:creationId xmlns:a16="http://schemas.microsoft.com/office/drawing/2014/main" id="{67CF95D4-0050-4865-9BB5-623FFD50E3A9}"/>
              </a:ext>
            </a:extLst>
          </p:cNvPr>
          <p:cNvSpPr txBox="1"/>
          <p:nvPr/>
        </p:nvSpPr>
        <p:spPr>
          <a:xfrm>
            <a:off x="1638742" y="4285394"/>
            <a:ext cx="5339475" cy="369332"/>
          </a:xfrm>
          <a:prstGeom prst="rect">
            <a:avLst/>
          </a:prstGeom>
          <a:noFill/>
        </p:spPr>
        <p:txBody>
          <a:bodyPr wrap="none" rtlCol="0">
            <a:spAutoFit/>
          </a:bodyPr>
          <a:lstStyle/>
          <a:p>
            <a:r>
              <a:rPr lang="en-GB"/>
              <a:t>https://www.linkedin.com/company/jm--consulting-ltd</a:t>
            </a:r>
            <a:endParaRPr lang="en-GB" dirty="0"/>
          </a:p>
        </p:txBody>
      </p:sp>
    </p:spTree>
    <p:extLst>
      <p:ext uri="{BB962C8B-B14F-4D97-AF65-F5344CB8AC3E}">
        <p14:creationId xmlns:p14="http://schemas.microsoft.com/office/powerpoint/2010/main" val="133137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C2B877-6142-4F28-9C31-FFFC2ACB1995}"/>
              </a:ext>
            </a:extLst>
          </p:cNvPr>
          <p:cNvPicPr>
            <a:picLocks noChangeAspect="1"/>
          </p:cNvPicPr>
          <p:nvPr/>
        </p:nvPicPr>
        <p:blipFill>
          <a:blip r:embed="rId2"/>
          <a:stretch>
            <a:fillRect/>
          </a:stretch>
        </p:blipFill>
        <p:spPr>
          <a:xfrm>
            <a:off x="5411287" y="87012"/>
            <a:ext cx="6550025" cy="5880100"/>
          </a:xfrm>
          <a:prstGeom prst="rect">
            <a:avLst/>
          </a:prstGeom>
        </p:spPr>
      </p:pic>
      <p:sp>
        <p:nvSpPr>
          <p:cNvPr id="6" name="Rectangle 5">
            <a:extLst>
              <a:ext uri="{FF2B5EF4-FFF2-40B4-BE49-F238E27FC236}">
                <a16:creationId xmlns:a16="http://schemas.microsoft.com/office/drawing/2014/main" id="{4318C1D4-CA05-4C63-8AEB-6D0AD288B5EA}"/>
              </a:ext>
            </a:extLst>
          </p:cNvPr>
          <p:cNvSpPr/>
          <p:nvPr/>
        </p:nvSpPr>
        <p:spPr>
          <a:xfrm>
            <a:off x="4967738" y="6146865"/>
            <a:ext cx="6550025" cy="43802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GB" sz="1300" b="1" dirty="0">
                <a:solidFill>
                  <a:srgbClr val="FF0000"/>
                </a:solidFill>
              </a:rPr>
              <a:t>JM</a:t>
            </a:r>
            <a:r>
              <a:rPr lang="en-GB" sz="1300" b="1" dirty="0">
                <a:solidFill>
                  <a:srgbClr val="FFFFFF"/>
                </a:solidFill>
              </a:rPr>
              <a:t> Consulting Ltd </a:t>
            </a:r>
          </a:p>
        </p:txBody>
      </p:sp>
      <p:sp>
        <p:nvSpPr>
          <p:cNvPr id="2" name="Title 1">
            <a:extLst>
              <a:ext uri="{FF2B5EF4-FFF2-40B4-BE49-F238E27FC236}">
                <a16:creationId xmlns:a16="http://schemas.microsoft.com/office/drawing/2014/main" id="{C4BB0255-65AA-D948-AF32-CAC93F00679D}"/>
              </a:ext>
            </a:extLst>
          </p:cNvPr>
          <p:cNvSpPr>
            <a:spLocks noGrp="1"/>
          </p:cNvSpPr>
          <p:nvPr>
            <p:ph type="ctrTitle"/>
          </p:nvPr>
        </p:nvSpPr>
        <p:spPr>
          <a:xfrm>
            <a:off x="674237" y="914400"/>
            <a:ext cx="3657600" cy="2887579"/>
          </a:xfrm>
        </p:spPr>
        <p:txBody>
          <a:bodyPr vert="horz" lIns="91440" tIns="45720" rIns="91440" bIns="45720" rtlCol="0" anchor="b">
            <a:normAutofit/>
          </a:bodyPr>
          <a:lstStyle/>
          <a:p>
            <a:r>
              <a:rPr lang="en-US" sz="3200" kern="1200" dirty="0">
                <a:solidFill>
                  <a:srgbClr val="FFFFFF"/>
                </a:solidFill>
                <a:latin typeface="+mj-lt"/>
                <a:ea typeface="+mj-ea"/>
                <a:cs typeface="+mj-cs"/>
              </a:rPr>
              <a:t>How to manage honest and challenging conversations</a:t>
            </a:r>
            <a:br>
              <a:rPr lang="en-US"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7" name="Subtitle 6">
            <a:extLst>
              <a:ext uri="{FF2B5EF4-FFF2-40B4-BE49-F238E27FC236}">
                <a16:creationId xmlns:a16="http://schemas.microsoft.com/office/drawing/2014/main" id="{5533E2D9-731A-4EF3-BDE5-9E25662F48B6}"/>
              </a:ext>
            </a:extLst>
          </p:cNvPr>
          <p:cNvSpPr>
            <a:spLocks noGrp="1"/>
          </p:cNvSpPr>
          <p:nvPr>
            <p:ph type="subTitle" idx="1"/>
          </p:nvPr>
        </p:nvSpPr>
        <p:spPr>
          <a:xfrm>
            <a:off x="191724" y="4099677"/>
            <a:ext cx="4622625" cy="2019987"/>
          </a:xfrm>
        </p:spPr>
        <p:txBody>
          <a:bodyPr>
            <a:normAutofit/>
          </a:bodyPr>
          <a:lstStyle/>
          <a:p>
            <a:endParaRPr lang="en-GB" dirty="0"/>
          </a:p>
          <a:p>
            <a:pPr>
              <a:spcAft>
                <a:spcPts val="600"/>
              </a:spcAft>
            </a:pPr>
            <a:r>
              <a:rPr lang="en-GB" b="1" dirty="0"/>
              <a:t>Line managers guide to</a:t>
            </a:r>
          </a:p>
          <a:p>
            <a:pPr>
              <a:spcAft>
                <a:spcPts val="600"/>
              </a:spcAft>
            </a:pPr>
            <a:r>
              <a:rPr lang="en-GB" b="1" dirty="0"/>
              <a:t> Performance  conversations</a:t>
            </a:r>
          </a:p>
          <a:p>
            <a:pPr>
              <a:spcAft>
                <a:spcPts val="600"/>
              </a:spcAft>
            </a:pPr>
            <a:r>
              <a:rPr lang="en-GB" b="1" dirty="0"/>
              <a:t>&amp;  feedback</a:t>
            </a:r>
          </a:p>
          <a:p>
            <a:endParaRPr lang="en-GB" dirty="0"/>
          </a:p>
          <a:p>
            <a:endParaRPr lang="en-GB" dirty="0"/>
          </a:p>
          <a:p>
            <a:endParaRPr lang="en-GB" dirty="0"/>
          </a:p>
        </p:txBody>
      </p:sp>
      <p:pic>
        <p:nvPicPr>
          <p:cNvPr id="9" name="Picture 8" descr="A picture containing person, white&#10;&#10;Description automatically generated">
            <a:extLst>
              <a:ext uri="{FF2B5EF4-FFF2-40B4-BE49-F238E27FC236}">
                <a16:creationId xmlns:a16="http://schemas.microsoft.com/office/drawing/2014/main" id="{6CCE819A-0A64-42B5-ABE8-2A5732B010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7351" y="492126"/>
            <a:ext cx="4370387" cy="3566528"/>
          </a:xfrm>
          <a:prstGeom prst="rect">
            <a:avLst/>
          </a:prstGeom>
        </p:spPr>
      </p:pic>
      <p:sp>
        <p:nvSpPr>
          <p:cNvPr id="10" name="TextBox 9">
            <a:extLst>
              <a:ext uri="{FF2B5EF4-FFF2-40B4-BE49-F238E27FC236}">
                <a16:creationId xmlns:a16="http://schemas.microsoft.com/office/drawing/2014/main" id="{9CFD0482-0B3B-43DF-9DCF-5BF90AD014D0}"/>
              </a:ext>
            </a:extLst>
          </p:cNvPr>
          <p:cNvSpPr txBox="1"/>
          <p:nvPr/>
        </p:nvSpPr>
        <p:spPr>
          <a:xfrm>
            <a:off x="5154612" y="6944392"/>
            <a:ext cx="4370387" cy="230832"/>
          </a:xfrm>
          <a:prstGeom prst="rect">
            <a:avLst/>
          </a:prstGeom>
          <a:noFill/>
        </p:spPr>
        <p:txBody>
          <a:bodyPr wrap="square" rtlCol="0">
            <a:spAutoFit/>
          </a:bodyPr>
          <a:lstStyle/>
          <a:p>
            <a:r>
              <a:rPr lang="en-GB" sz="900" dirty="0">
                <a:hlinkClick r:id="rId4" tooltip="http://cute-pictures.blogspot.jp/2011/08/75-free-stock-images-3d-human-character.html"/>
              </a:rPr>
              <a:t>This Photo</a:t>
            </a:r>
            <a:r>
              <a:rPr lang="en-GB" sz="900" dirty="0"/>
              <a:t> by Unknown Author is licensed under </a:t>
            </a:r>
            <a:r>
              <a:rPr lang="en-GB" sz="900" dirty="0">
                <a:hlinkClick r:id="rId5" tooltip="https://creativecommons.org/licenses/by/3.0/"/>
              </a:rPr>
              <a:t>CC BY</a:t>
            </a:r>
            <a:endParaRPr lang="en-GB" sz="900" dirty="0"/>
          </a:p>
        </p:txBody>
      </p:sp>
    </p:spTree>
    <p:extLst>
      <p:ext uri="{BB962C8B-B14F-4D97-AF65-F5344CB8AC3E}">
        <p14:creationId xmlns:p14="http://schemas.microsoft.com/office/powerpoint/2010/main" val="353534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7321-E91D-46EC-A038-323688EF7CA9}"/>
              </a:ext>
            </a:extLst>
          </p:cNvPr>
          <p:cNvSpPr>
            <a:spLocks noGrp="1"/>
          </p:cNvSpPr>
          <p:nvPr>
            <p:ph type="title"/>
          </p:nvPr>
        </p:nvSpPr>
        <p:spPr>
          <a:xfrm>
            <a:off x="1827576" y="385680"/>
            <a:ext cx="10515600" cy="1325563"/>
          </a:xfrm>
        </p:spPr>
        <p:txBody>
          <a:bodyPr/>
          <a:lstStyle/>
          <a:p>
            <a:r>
              <a:rPr lang="en-GB" sz="3200" b="1" dirty="0"/>
              <a:t>Its good to talk - Performance Discussions</a:t>
            </a:r>
            <a:br>
              <a:rPr lang="en-GB" sz="4400" dirty="0">
                <a:solidFill>
                  <a:schemeClr val="bg1">
                    <a:lumMod val="50000"/>
                  </a:schemeClr>
                </a:solidFill>
              </a:rPr>
            </a:br>
            <a:endParaRPr lang="en-GB" dirty="0"/>
          </a:p>
        </p:txBody>
      </p:sp>
      <p:pic>
        <p:nvPicPr>
          <p:cNvPr id="3" name="Content Placeholder 3">
            <a:extLst>
              <a:ext uri="{FF2B5EF4-FFF2-40B4-BE49-F238E27FC236}">
                <a16:creationId xmlns:a16="http://schemas.microsoft.com/office/drawing/2014/main" id="{4311BECA-B7B1-4658-AD6B-68B2636BDCCD}"/>
              </a:ext>
            </a:extLst>
          </p:cNvPr>
          <p:cNvPicPr>
            <a:picLocks noChangeAspect="1"/>
          </p:cNvPicPr>
          <p:nvPr/>
        </p:nvPicPr>
        <p:blipFill>
          <a:blip r:embed="rId2"/>
          <a:stretch>
            <a:fillRect/>
          </a:stretch>
        </p:blipFill>
        <p:spPr>
          <a:xfrm>
            <a:off x="497305" y="354208"/>
            <a:ext cx="1330271" cy="976676"/>
          </a:xfrm>
          <a:prstGeom prst="rect">
            <a:avLst/>
          </a:prstGeom>
        </p:spPr>
      </p:pic>
      <p:sp>
        <p:nvSpPr>
          <p:cNvPr id="4" name="Shape 171">
            <a:extLst>
              <a:ext uri="{FF2B5EF4-FFF2-40B4-BE49-F238E27FC236}">
                <a16:creationId xmlns:a16="http://schemas.microsoft.com/office/drawing/2014/main" id="{F25CC414-915B-451D-9B85-756209F83318}"/>
              </a:ext>
            </a:extLst>
          </p:cNvPr>
          <p:cNvSpPr/>
          <p:nvPr/>
        </p:nvSpPr>
        <p:spPr>
          <a:xfrm>
            <a:off x="433099" y="2182418"/>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rPr>
              <a:t>1.</a:t>
            </a:r>
            <a:endParaRPr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5" name="Shape 171">
            <a:extLst>
              <a:ext uri="{FF2B5EF4-FFF2-40B4-BE49-F238E27FC236}">
                <a16:creationId xmlns:a16="http://schemas.microsoft.com/office/drawing/2014/main" id="{8FE0BCC9-1718-4512-835C-DA66A76E9E99}"/>
              </a:ext>
            </a:extLst>
          </p:cNvPr>
          <p:cNvSpPr/>
          <p:nvPr/>
        </p:nvSpPr>
        <p:spPr>
          <a:xfrm>
            <a:off x="433099" y="3826734"/>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rPr>
              <a:t>2.</a:t>
            </a:r>
            <a:endParaRPr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6" name="Shape 171">
            <a:extLst>
              <a:ext uri="{FF2B5EF4-FFF2-40B4-BE49-F238E27FC236}">
                <a16:creationId xmlns:a16="http://schemas.microsoft.com/office/drawing/2014/main" id="{A4976AD9-467A-4EAD-A496-DE4B0FBD81F2}"/>
              </a:ext>
            </a:extLst>
          </p:cNvPr>
          <p:cNvSpPr/>
          <p:nvPr/>
        </p:nvSpPr>
        <p:spPr>
          <a:xfrm>
            <a:off x="6493953" y="4120766"/>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rPr>
              <a:t>4.</a:t>
            </a:r>
            <a:endParaRPr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7" name="Shape 171">
            <a:extLst>
              <a:ext uri="{FF2B5EF4-FFF2-40B4-BE49-F238E27FC236}">
                <a16:creationId xmlns:a16="http://schemas.microsoft.com/office/drawing/2014/main" id="{922A185C-0E63-4E52-8618-79E7BC1C2566}"/>
              </a:ext>
            </a:extLst>
          </p:cNvPr>
          <p:cNvSpPr/>
          <p:nvPr/>
        </p:nvSpPr>
        <p:spPr>
          <a:xfrm>
            <a:off x="6493953" y="2182418"/>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rPr>
              <a:t>3.</a:t>
            </a:r>
            <a:endParaRPr sz="2000" kern="0" dirty="0">
              <a:solidFill>
                <a:srgbClr val="323C4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8" name="Shape 169">
            <a:extLst>
              <a:ext uri="{FF2B5EF4-FFF2-40B4-BE49-F238E27FC236}">
                <a16:creationId xmlns:a16="http://schemas.microsoft.com/office/drawing/2014/main" id="{A45FAA18-77E2-4585-BF51-717A748913FD}"/>
              </a:ext>
            </a:extLst>
          </p:cNvPr>
          <p:cNvSpPr/>
          <p:nvPr/>
        </p:nvSpPr>
        <p:spPr>
          <a:xfrm flipH="1">
            <a:off x="5945514" y="1920595"/>
            <a:ext cx="0" cy="4334790"/>
          </a:xfrm>
          <a:prstGeom prst="line">
            <a:avLst/>
          </a:prstGeom>
          <a:ln w="38100">
            <a:solidFill>
              <a:schemeClr val="accent5"/>
            </a:solidFill>
            <a:custDash>
              <a:ds d="200000" sp="200000"/>
            </a:custDash>
            <a:miter lim="400000"/>
          </a:ln>
        </p:spPr>
        <p:txBody>
          <a:bodyPr lIns="25400" tIns="25400" rIns="25400" bIns="25400" anchor="ctr"/>
          <a:lstStyle/>
          <a:p>
            <a:pPr defTabSz="228600" hangingPunct="0">
              <a:defRPr sz="1200">
                <a:latin typeface="Helvetica"/>
                <a:ea typeface="Helvetica"/>
                <a:cs typeface="Helvetica"/>
                <a:sym typeface="Helvetica"/>
              </a:defRPr>
            </a:pPr>
            <a:endParaRPr sz="600" kern="0" dirty="0">
              <a:solidFill>
                <a:srgbClr val="323C40"/>
              </a:solidFill>
              <a:latin typeface="Calibri" panose="020F0502020204030204" pitchFamily="34" charset="0"/>
              <a:cs typeface="Calibri" panose="020F0502020204030204" pitchFamily="34" charset="0"/>
              <a:sym typeface="Helvetica"/>
            </a:endParaRPr>
          </a:p>
        </p:txBody>
      </p:sp>
      <p:sp>
        <p:nvSpPr>
          <p:cNvPr id="9" name="Shape 160">
            <a:extLst>
              <a:ext uri="{FF2B5EF4-FFF2-40B4-BE49-F238E27FC236}">
                <a16:creationId xmlns:a16="http://schemas.microsoft.com/office/drawing/2014/main" id="{7E601AB1-356B-4FD9-B3B4-E4BEAFF9E396}"/>
              </a:ext>
            </a:extLst>
          </p:cNvPr>
          <p:cNvSpPr/>
          <p:nvPr/>
        </p:nvSpPr>
        <p:spPr>
          <a:xfrm>
            <a:off x="1759688" y="2182418"/>
            <a:ext cx="3970487" cy="1162050"/>
          </a:xfrm>
          <a:prstGeom prst="rect">
            <a:avLst/>
          </a:prstGeom>
          <a:ln w="12700"/>
          <a:extLst>
            <a:ext uri="{C572A759-6A51-4108-AA02-DFA0A04FC94B}">
              <ma14:wrappingTextBoxFlag xmlns="" xmlns:ma14="http://schemas.microsoft.com/office/mac/drawingml/2011/main"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gn="l" defTabSz="476250" hangingPunct="0">
              <a:defRPr/>
            </a:pPr>
            <a:r>
              <a:rPr lang="en-GB" sz="1500" b="1" kern="0" dirty="0">
                <a:latin typeface="Calibri" panose="020F0502020204030204" pitchFamily="34" charset="0"/>
              </a:rPr>
              <a:t>Preparing for the conversation</a:t>
            </a:r>
          </a:p>
          <a:p>
            <a:pPr marL="285750" indent="-285750" algn="l"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What is the purpose of the conversation</a:t>
            </a:r>
          </a:p>
          <a:p>
            <a:pPr marL="285750" indent="-285750" algn="l"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What facts and supporting materials do I need</a:t>
            </a:r>
          </a:p>
          <a:p>
            <a:pPr marL="285750" indent="-285750" algn="l"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How do we obtain the best possible outcome</a:t>
            </a:r>
          </a:p>
          <a:p>
            <a:pPr defTabSz="476250" hangingPunct="0">
              <a:defRPr/>
            </a:pPr>
            <a:endParaRPr sz="1500" kern="0" dirty="0">
              <a:latin typeface="Calibri" panose="020F0502020204030204" pitchFamily="34" charset="0"/>
            </a:endParaRPr>
          </a:p>
        </p:txBody>
      </p:sp>
      <p:sp>
        <p:nvSpPr>
          <p:cNvPr id="10" name="Shape 168">
            <a:extLst>
              <a:ext uri="{FF2B5EF4-FFF2-40B4-BE49-F238E27FC236}">
                <a16:creationId xmlns:a16="http://schemas.microsoft.com/office/drawing/2014/main" id="{8859DA92-CEE4-4065-A891-25248932ACA0}"/>
              </a:ext>
            </a:extLst>
          </p:cNvPr>
          <p:cNvSpPr/>
          <p:nvPr/>
        </p:nvSpPr>
        <p:spPr>
          <a:xfrm>
            <a:off x="1806275" y="3833418"/>
            <a:ext cx="3543300" cy="1162050"/>
          </a:xfrm>
          <a:prstGeom prst="rect">
            <a:avLst/>
          </a:prstGeom>
          <a:ln w="12700"/>
          <a:extLst>
            <a:ext uri="{C572A759-6A51-4108-AA02-DFA0A04FC94B}">
              <ma14:wrappingTextBoxFlag xmlns="" xmlns:ma14="http://schemas.microsoft.com/office/mac/drawingml/2011/main"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defTabSz="476250" hangingPunct="0">
              <a:defRPr/>
            </a:pPr>
            <a:r>
              <a:rPr lang="en-GB" sz="1500" b="1" kern="0" dirty="0">
                <a:latin typeface="Calibri" panose="020F0502020204030204" pitchFamily="34" charset="0"/>
              </a:rPr>
              <a:t>Having the conversation </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State your intention</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Recognise &amp; highlight positive performance</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Seek your team members input</a:t>
            </a:r>
          </a:p>
          <a:p>
            <a:pPr marL="285750" indent="-285750" defTabSz="476250" hangingPunct="0">
              <a:buClr>
                <a:schemeClr val="tx1">
                  <a:lumMod val="50000"/>
                  <a:lumOff val="50000"/>
                </a:schemeClr>
              </a:buClr>
              <a:buFont typeface="Calibri" panose="020F0502020204030204" pitchFamily="34" charset="0"/>
              <a:buChar char="―"/>
              <a:defRPr/>
            </a:pPr>
            <a:r>
              <a:rPr lang="en-US" sz="1500" kern="0" dirty="0">
                <a:latin typeface="Calibri" panose="020F0502020204030204" pitchFamily="34" charset="0"/>
              </a:rPr>
              <a:t>Ask open questions</a:t>
            </a:r>
          </a:p>
          <a:p>
            <a:pPr marL="285750" indent="-285750" defTabSz="476250" hangingPunct="0">
              <a:buClr>
                <a:schemeClr val="tx1">
                  <a:lumMod val="50000"/>
                  <a:lumOff val="50000"/>
                </a:schemeClr>
              </a:buClr>
              <a:buFont typeface="Calibri" panose="020F0502020204030204" pitchFamily="34" charset="0"/>
              <a:buChar char="―"/>
              <a:defRPr/>
            </a:pPr>
            <a:r>
              <a:rPr lang="en-US" sz="1500" kern="0" dirty="0">
                <a:latin typeface="Calibri" panose="020F0502020204030204" pitchFamily="34" charset="0"/>
              </a:rPr>
              <a:t>Listen carefully</a:t>
            </a:r>
          </a:p>
          <a:p>
            <a:pPr marL="285750" indent="-285750" defTabSz="476250" hangingPunct="0">
              <a:buClr>
                <a:schemeClr val="tx1">
                  <a:lumMod val="50000"/>
                  <a:lumOff val="50000"/>
                </a:schemeClr>
              </a:buClr>
              <a:buFont typeface="Calibri" panose="020F0502020204030204" pitchFamily="34" charset="0"/>
              <a:buChar char="―"/>
              <a:defRPr/>
            </a:pPr>
            <a:r>
              <a:rPr lang="en-US" sz="1500" kern="0" dirty="0">
                <a:latin typeface="Calibri" panose="020F0502020204030204" pitchFamily="34" charset="0"/>
              </a:rPr>
              <a:t>Check the performance objectives are still correct</a:t>
            </a:r>
          </a:p>
          <a:p>
            <a:pPr defTabSz="476250" hangingPunct="0">
              <a:defRPr/>
            </a:pPr>
            <a:endParaRPr lang="en-GB" sz="1500" kern="0" dirty="0">
              <a:latin typeface="Calibri" panose="020F0502020204030204" pitchFamily="34" charset="0"/>
            </a:endParaRPr>
          </a:p>
        </p:txBody>
      </p:sp>
      <p:sp>
        <p:nvSpPr>
          <p:cNvPr id="11" name="Shape 166">
            <a:extLst>
              <a:ext uri="{FF2B5EF4-FFF2-40B4-BE49-F238E27FC236}">
                <a16:creationId xmlns:a16="http://schemas.microsoft.com/office/drawing/2014/main" id="{C9B5B839-F8E8-4C02-A2FA-047FADAAB02B}"/>
              </a:ext>
            </a:extLst>
          </p:cNvPr>
          <p:cNvSpPr/>
          <p:nvPr/>
        </p:nvSpPr>
        <p:spPr>
          <a:xfrm>
            <a:off x="7914741" y="2131618"/>
            <a:ext cx="4052670" cy="1162050"/>
          </a:xfrm>
          <a:prstGeom prst="rect">
            <a:avLst/>
          </a:prstGeom>
          <a:ln w="12700"/>
          <a:extLst>
            <a:ext uri="{C572A759-6A51-4108-AA02-DFA0A04FC94B}">
              <ma14:wrappingTextBoxFlag xmlns="" xmlns:ma14="http://schemas.microsoft.com/office/mac/drawingml/2011/main"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defTabSz="476250" hangingPunct="0">
              <a:defRPr/>
            </a:pPr>
            <a:r>
              <a:rPr lang="en-GB" sz="1500" b="1" kern="0" dirty="0">
                <a:latin typeface="Calibri" panose="020F0502020204030204" pitchFamily="34" charset="0"/>
              </a:rPr>
              <a:t>Completing the conversation</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Ask if there are any other discussion points</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Discuss  development  opportunities</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Agree go forward actions</a:t>
            </a:r>
          </a:p>
          <a:p>
            <a:pPr defTabSz="476250" hangingPunct="0">
              <a:defRPr/>
            </a:pPr>
            <a:endParaRPr lang="en-GB" sz="1500" kern="0" dirty="0">
              <a:latin typeface="Calibri" panose="020F0502020204030204" pitchFamily="34" charset="0"/>
            </a:endParaRPr>
          </a:p>
          <a:p>
            <a:pPr defTabSz="476250" hangingPunct="0">
              <a:defRPr/>
            </a:pPr>
            <a:endParaRPr sz="1500" kern="0" dirty="0">
              <a:latin typeface="Calibri" panose="020F0502020204030204" pitchFamily="34" charset="0"/>
            </a:endParaRPr>
          </a:p>
        </p:txBody>
      </p:sp>
      <p:sp>
        <p:nvSpPr>
          <p:cNvPr id="12" name="Shape 167">
            <a:extLst>
              <a:ext uri="{FF2B5EF4-FFF2-40B4-BE49-F238E27FC236}">
                <a16:creationId xmlns:a16="http://schemas.microsoft.com/office/drawing/2014/main" id="{CAB4C072-35D1-4F1E-9049-B8485E2BC847}"/>
              </a:ext>
            </a:extLst>
          </p:cNvPr>
          <p:cNvSpPr/>
          <p:nvPr/>
        </p:nvSpPr>
        <p:spPr>
          <a:xfrm>
            <a:off x="7829624" y="4120766"/>
            <a:ext cx="4222903" cy="1162050"/>
          </a:xfrm>
          <a:prstGeom prst="rect">
            <a:avLst/>
          </a:prstGeom>
          <a:ln w="12700"/>
          <a:extLst>
            <a:ext uri="{C572A759-6A51-4108-AA02-DFA0A04FC94B}">
              <ma14:wrappingTextBoxFlag xmlns="" xmlns:ma14="http://schemas.microsoft.com/office/mac/drawingml/2011/main"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defTabSz="476250" hangingPunct="0">
              <a:defRPr/>
            </a:pPr>
            <a:r>
              <a:rPr lang="en-GB" sz="1500" b="1" kern="0" dirty="0">
                <a:latin typeface="Calibri" panose="020F0502020204030204" pitchFamily="34" charset="0"/>
              </a:rPr>
              <a:t>After the conversation</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Record  what was discussed &amp; agreed</a:t>
            </a:r>
            <a:r>
              <a:rPr sz="1500" kern="0" dirty="0">
                <a:latin typeface="Calibri" panose="020F0502020204030204" pitchFamily="34" charset="0"/>
              </a:rPr>
              <a:t>.</a:t>
            </a:r>
            <a:endParaRPr lang="en-GB" sz="1500" kern="0" dirty="0">
              <a:latin typeface="Calibri" panose="020F0502020204030204" pitchFamily="34" charset="0"/>
            </a:endParaRP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Provide agreed follow up support</a:t>
            </a:r>
          </a:p>
          <a:p>
            <a:pPr marL="285750" indent="-285750" defTabSz="476250" hangingPunct="0">
              <a:buClr>
                <a:schemeClr val="tx1">
                  <a:lumMod val="50000"/>
                  <a:lumOff val="50000"/>
                </a:schemeClr>
              </a:buClr>
              <a:buFont typeface="Calibri" panose="020F0502020204030204" pitchFamily="34" charset="0"/>
              <a:buChar char="―"/>
              <a:defRPr/>
            </a:pPr>
            <a:r>
              <a:rPr lang="en-GB" sz="1500" kern="0" dirty="0">
                <a:latin typeface="Calibri" panose="020F0502020204030204" pitchFamily="34" charset="0"/>
              </a:rPr>
              <a:t>Have regular follow up progress meetings I.e. continuous performance management conversations</a:t>
            </a:r>
            <a:endParaRPr sz="1500" kern="0" dirty="0">
              <a:latin typeface="Calibri" panose="020F0502020204030204" pitchFamily="34" charset="0"/>
            </a:endParaRPr>
          </a:p>
        </p:txBody>
      </p:sp>
    </p:spTree>
    <p:extLst>
      <p:ext uri="{BB962C8B-B14F-4D97-AF65-F5344CB8AC3E}">
        <p14:creationId xmlns:p14="http://schemas.microsoft.com/office/powerpoint/2010/main" val="145573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4F0E643B-89C6-4CDC-9000-2E51E26CEA1C}"/>
              </a:ext>
            </a:extLst>
          </p:cNvPr>
          <p:cNvPicPr>
            <a:picLocks noChangeAspect="1"/>
          </p:cNvPicPr>
          <p:nvPr/>
        </p:nvPicPr>
        <p:blipFill>
          <a:blip r:embed="rId2"/>
          <a:stretch>
            <a:fillRect/>
          </a:stretch>
        </p:blipFill>
        <p:spPr>
          <a:xfrm>
            <a:off x="497305" y="274609"/>
            <a:ext cx="1330271" cy="976676"/>
          </a:xfrm>
          <a:prstGeom prst="rect">
            <a:avLst/>
          </a:prstGeom>
        </p:spPr>
      </p:pic>
      <p:graphicFrame>
        <p:nvGraphicFramePr>
          <p:cNvPr id="3" name="Table 2">
            <a:extLst>
              <a:ext uri="{FF2B5EF4-FFF2-40B4-BE49-F238E27FC236}">
                <a16:creationId xmlns:a16="http://schemas.microsoft.com/office/drawing/2014/main" id="{D3BD617D-F854-46AD-8A5C-B136FBCD47AD}"/>
              </a:ext>
            </a:extLst>
          </p:cNvPr>
          <p:cNvGraphicFramePr>
            <a:graphicFrameLocks noGrp="1"/>
          </p:cNvGraphicFramePr>
          <p:nvPr>
            <p:extLst>
              <p:ext uri="{D42A27DB-BD31-4B8C-83A1-F6EECF244321}">
                <p14:modId xmlns:p14="http://schemas.microsoft.com/office/powerpoint/2010/main" val="4005961774"/>
              </p:ext>
            </p:extLst>
          </p:nvPr>
        </p:nvGraphicFramePr>
        <p:xfrm>
          <a:off x="504933" y="959384"/>
          <a:ext cx="11189762" cy="5865311"/>
        </p:xfrm>
        <a:graphic>
          <a:graphicData uri="http://schemas.openxmlformats.org/drawingml/2006/table">
            <a:tbl>
              <a:tblPr firstRow="1" bandRow="1">
                <a:tableStyleId>{5940675A-B579-460E-94D1-54222C63F5DA}</a:tableStyleId>
              </a:tblPr>
              <a:tblGrid>
                <a:gridCol w="2034178">
                  <a:extLst>
                    <a:ext uri="{9D8B030D-6E8A-4147-A177-3AD203B41FA5}">
                      <a16:colId xmlns:a16="http://schemas.microsoft.com/office/drawing/2014/main" val="2464719945"/>
                    </a:ext>
                  </a:extLst>
                </a:gridCol>
                <a:gridCol w="3011457">
                  <a:extLst>
                    <a:ext uri="{9D8B030D-6E8A-4147-A177-3AD203B41FA5}">
                      <a16:colId xmlns:a16="http://schemas.microsoft.com/office/drawing/2014/main" val="406805007"/>
                    </a:ext>
                  </a:extLst>
                </a:gridCol>
                <a:gridCol w="6144127">
                  <a:extLst>
                    <a:ext uri="{9D8B030D-6E8A-4147-A177-3AD203B41FA5}">
                      <a16:colId xmlns:a16="http://schemas.microsoft.com/office/drawing/2014/main" val="155253817"/>
                    </a:ext>
                  </a:extLst>
                </a:gridCol>
              </a:tblGrid>
              <a:tr h="770021">
                <a:tc>
                  <a:txBody>
                    <a:bodyPr/>
                    <a:lstStyle/>
                    <a:p>
                      <a:endParaRPr lang="en-GB" sz="800" dirty="0"/>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800" dirty="0"/>
                    </a:p>
                  </a:txBody>
                  <a:tcPr marL="40766" marR="40766" marT="20383" marB="2038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2363700"/>
                  </a:ext>
                </a:extLst>
              </a:tr>
              <a:tr h="1882518">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lang="en-GB" sz="2000" dirty="0">
                        <a:latin typeface="Calibri" panose="020F0502020204030204" pitchFamily="34" charset="0"/>
                        <a:cs typeface="Calibri" panose="020F0502020204030204" pitchFamily="34" charset="0"/>
                      </a:endParaRPr>
                    </a:p>
                    <a:p>
                      <a:pPr marL="0" marR="0" lvl="0" indent="0" algn="l" defTabSz="82550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cs typeface="Calibri" panose="020F0502020204030204" pitchFamily="34" charset="0"/>
                        </a:rPr>
                        <a:t>1. </a:t>
                      </a:r>
                      <a:r>
                        <a:rPr lang="en-GB" sz="2000" b="1" dirty="0">
                          <a:latin typeface="Calibri" panose="020F0502020204030204" pitchFamily="34" charset="0"/>
                          <a:cs typeface="Calibri" panose="020F0502020204030204" pitchFamily="34" charset="0"/>
                        </a:rPr>
                        <a:t>Be Specific</a:t>
                      </a:r>
                    </a:p>
                    <a:p>
                      <a:endParaRPr lang="en-GB" sz="2000" dirty="0">
                        <a:latin typeface="Calibri" panose="020F0502020204030204" pitchFamily="34" charset="0"/>
                        <a:cs typeface="Calibri" panose="020F0502020204030204" pitchFamily="34" charset="0"/>
                      </a:endParaRPr>
                    </a:p>
                  </a:txBody>
                  <a:tcPr marL="40766" marR="40766" marT="20383" marB="20383">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You come across </a:t>
                      </a: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a</a:t>
                      </a:r>
                      <a:r>
                        <a:rPr lang="en-GB" sz="2000" dirty="0">
                          <a:latin typeface="Calibri" panose="020F0502020204030204" pitchFamily="34" charset="0"/>
                          <a:cs typeface="Calibri" panose="020F0502020204030204" pitchFamily="34" charset="0"/>
                        </a:rPr>
                        <a:t>s dominating</a:t>
                      </a:r>
                    </a:p>
                  </a:txBody>
                  <a:tcPr marL="40766" marR="40766" marT="20383" marB="203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825500" rtl="0" fontAlgn="auto" latinLnBrk="0" hangingPunct="0">
                        <a:lnSpc>
                          <a:spcPct val="100000"/>
                        </a:lnSpc>
                        <a:spcBef>
                          <a:spcPts val="0"/>
                        </a:spcBef>
                        <a:spcAft>
                          <a:spcPts val="0"/>
                        </a:spcAft>
                        <a:buClrTx/>
                        <a:buSzTx/>
                        <a:buFontTx/>
                        <a:buNone/>
                        <a:tabLst/>
                      </a:pPr>
                      <a:endParaRPr lang="en-GB" sz="2000" b="0" dirty="0">
                        <a:latin typeface="Calibri" panose="020F0502020204030204" pitchFamily="34" charset="0"/>
                        <a:cs typeface="Calibri" panose="020F050202020403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en-GB" sz="2000" b="0" dirty="0">
                          <a:latin typeface="Calibri" panose="020F0502020204030204" pitchFamily="34" charset="0"/>
                          <a:cs typeface="Calibri" panose="020F0502020204030204" pitchFamily="34" charset="0"/>
                        </a:rPr>
                        <a:t>I appreciate your ideas. </a:t>
                      </a: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It’s a shame this time it</a:t>
                      </a:r>
                    </a:p>
                    <a:p>
                      <a:pPr marL="0" marR="0" indent="0" algn="l" defTabSz="825500" rtl="0" fontAlgn="auto" latinLnBrk="0" hangingPunct="0">
                        <a:lnSpc>
                          <a:spcPct val="100000"/>
                        </a:lnSpc>
                        <a:spcBef>
                          <a:spcPts val="0"/>
                        </a:spcBef>
                        <a:spcAft>
                          <a:spcPts val="0"/>
                        </a:spcAft>
                        <a:buClrTx/>
                        <a:buSzTx/>
                        <a:buFontTx/>
                        <a:buNone/>
                        <a:tabLst/>
                      </a:pPr>
                      <a:r>
                        <a:rPr lang="en-GB" sz="2000" b="0" dirty="0">
                          <a:latin typeface="Calibri" panose="020F0502020204030204" pitchFamily="34" charset="0"/>
                          <a:cs typeface="Calibri" panose="020F0502020204030204" pitchFamily="34" charset="0"/>
                        </a:rPr>
                        <a:t>didn’t go to plan. </a:t>
                      </a: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Lets discuss what </a:t>
                      </a:r>
                      <a:r>
                        <a:rPr lang="en-GB" sz="2000" b="0" dirty="0">
                          <a:latin typeface="Calibri" panose="020F0502020204030204" pitchFamily="34" charset="0"/>
                          <a:cs typeface="Calibri" panose="020F0502020204030204" pitchFamily="34" charset="0"/>
                        </a:rPr>
                        <a:t>didn’t work &amp; how </a:t>
                      </a:r>
                      <a:r>
                        <a:rPr kumimoji="0" lang="en-GB" sz="2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UltraLight"/>
                        </a:rPr>
                        <a:t>w</a:t>
                      </a: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e can learn for the future</a:t>
                      </a:r>
                    </a:p>
                    <a:p>
                      <a:endParaRPr lang="en-GB" sz="2000" dirty="0">
                        <a:latin typeface="Calibri" panose="020F0502020204030204" pitchFamily="34" charset="0"/>
                        <a:cs typeface="Calibri" panose="020F0502020204030204" pitchFamily="34" charset="0"/>
                      </a:endParaRPr>
                    </a:p>
                  </a:txBody>
                  <a:tcPr marL="40766" marR="40766" marT="20383" marB="2038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4961411"/>
                  </a:ext>
                </a:extLst>
              </a:tr>
              <a:tr h="1606386">
                <a:tc>
                  <a:txBody>
                    <a:bodyPr/>
                    <a:lstStyle/>
                    <a:p>
                      <a:pPr defTabSz="584200">
                        <a:defRPr sz="4000">
                          <a:solidFill>
                            <a:srgbClr val="FFFFFF"/>
                          </a:solidFill>
                          <a:effectLst>
                            <a:outerShdw blurRad="38100" dist="12700" dir="5400000" rotWithShape="0">
                              <a:srgbClr val="000000">
                                <a:alpha val="50000"/>
                              </a:srgbClr>
                            </a:outerShdw>
                          </a:effectLst>
                        </a:defRPr>
                      </a:pPr>
                      <a:endParaRPr lang="en-GB" sz="2000" dirty="0">
                        <a:solidFill>
                          <a:schemeClr val="tx1"/>
                        </a:solidFill>
                        <a:latin typeface="Calibri" panose="020F0502020204030204" pitchFamily="34" charset="0"/>
                        <a:cs typeface="Calibri" panose="020F0502020204030204" pitchFamily="34" charset="0"/>
                      </a:endParaRPr>
                    </a:p>
                    <a:p>
                      <a:pPr algn="l" defTabSz="584200">
                        <a:defRPr sz="4000">
                          <a:solidFill>
                            <a:srgbClr val="FFFFFF"/>
                          </a:solidFill>
                          <a:effectLst>
                            <a:outerShdw blurRad="38100" dist="12700" dir="5400000" rotWithShape="0">
                              <a:srgbClr val="000000">
                                <a:alpha val="50000"/>
                              </a:srgbClr>
                            </a:outerShdw>
                          </a:effectLst>
                        </a:defRPr>
                      </a:pPr>
                      <a:r>
                        <a:rPr lang="en-GB" sz="2000" dirty="0">
                          <a:solidFill>
                            <a:schemeClr val="tx1"/>
                          </a:solidFill>
                          <a:effectLst/>
                          <a:latin typeface="Calibri" panose="020F0502020204030204" pitchFamily="34" charset="0"/>
                          <a:cs typeface="Calibri" panose="020F0502020204030204" pitchFamily="34" charset="0"/>
                        </a:rPr>
                        <a:t>2. </a:t>
                      </a:r>
                      <a:r>
                        <a:rPr lang="en-GB" sz="2000" b="1" dirty="0">
                          <a:solidFill>
                            <a:schemeClr val="tx1"/>
                          </a:solidFill>
                          <a:effectLst/>
                          <a:latin typeface="Calibri" panose="020F0502020204030204" pitchFamily="34" charset="0"/>
                          <a:cs typeface="Calibri" panose="020F0502020204030204" pitchFamily="34" charset="0"/>
                        </a:rPr>
                        <a:t>Behaviour </a:t>
                      </a:r>
                    </a:p>
                    <a:p>
                      <a:pPr algn="l" defTabSz="584200">
                        <a:defRPr sz="4000">
                          <a:solidFill>
                            <a:srgbClr val="FFFFFF"/>
                          </a:solidFill>
                          <a:effectLst>
                            <a:outerShdw blurRad="38100" dist="12700" dir="5400000" rotWithShape="0">
                              <a:srgbClr val="000000">
                                <a:alpha val="50000"/>
                              </a:srgbClr>
                            </a:outerShdw>
                          </a:effectLst>
                        </a:defRPr>
                      </a:pPr>
                      <a:r>
                        <a:rPr lang="en-GB" sz="2000" b="1" dirty="0">
                          <a:solidFill>
                            <a:schemeClr val="tx1"/>
                          </a:solidFill>
                          <a:effectLst/>
                          <a:latin typeface="Calibri" panose="020F0502020204030204" pitchFamily="34" charset="0"/>
                          <a:cs typeface="Calibri" panose="020F0502020204030204" pitchFamily="34" charset="0"/>
                        </a:rPr>
                        <a:t>        not </a:t>
                      </a:r>
                    </a:p>
                    <a:p>
                      <a:pPr algn="l" defTabSz="584200">
                        <a:defRPr sz="4000">
                          <a:solidFill>
                            <a:srgbClr val="FFFFFF"/>
                          </a:solidFill>
                          <a:effectLst>
                            <a:outerShdw blurRad="38100" dist="12700" dir="5400000" rotWithShape="0">
                              <a:srgbClr val="000000">
                                <a:alpha val="50000"/>
                              </a:srgbClr>
                            </a:outerShdw>
                          </a:effectLst>
                        </a:defRPr>
                      </a:pPr>
                      <a:r>
                        <a:rPr lang="en-GB" sz="2000" b="1" dirty="0">
                          <a:solidFill>
                            <a:schemeClr val="tx1"/>
                          </a:solidFill>
                          <a:effectLst/>
                          <a:latin typeface="Calibri" panose="020F0502020204030204" pitchFamily="34" charset="0"/>
                          <a:cs typeface="Calibri" panose="020F0502020204030204" pitchFamily="34" charset="0"/>
                        </a:rPr>
                        <a:t>      person</a:t>
                      </a:r>
                      <a:endParaRPr lang="en-GB" sz="2000" b="1" dirty="0">
                        <a:effectLst/>
                        <a:latin typeface="Calibri" panose="020F0502020204030204" pitchFamily="34" charset="0"/>
                        <a:cs typeface="Calibri" panose="020F0502020204030204" pitchFamily="34" charset="0"/>
                      </a:endParaRPr>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In the meeting you </a:t>
                      </a: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were a loudmouth</a:t>
                      </a:r>
                    </a:p>
                    <a:p>
                      <a:endParaRPr lang="en-GB" sz="2000" dirty="0">
                        <a:latin typeface="Calibri" panose="020F0502020204030204" pitchFamily="34" charset="0"/>
                        <a:cs typeface="Calibri" panose="020F0502020204030204" pitchFamily="34" charset="0"/>
                      </a:endParaRPr>
                    </a:p>
                  </a:txBody>
                  <a:tcPr marL="40766" marR="40766" marT="20383" marB="20383">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You may have got more of the </a:t>
                      </a:r>
                      <a:r>
                        <a:rPr lang="en-GB" sz="2000" dirty="0">
                          <a:latin typeface="Calibri" panose="020F0502020204030204" pitchFamily="34" charset="0"/>
                          <a:cs typeface="Calibri" panose="020F0502020204030204" pitchFamily="34" charset="0"/>
                        </a:rPr>
                        <a:t>information you</a:t>
                      </a:r>
                    </a:p>
                    <a:p>
                      <a:pPr marL="0" marR="0" indent="0" algn="l" defTabSz="825500" rtl="0" fontAlgn="auto" latinLnBrk="0" hangingPunct="0">
                        <a:lnSpc>
                          <a:spcPct val="100000"/>
                        </a:lnSpc>
                        <a:spcBef>
                          <a:spcPts val="0"/>
                        </a:spcBef>
                        <a:spcAft>
                          <a:spcPts val="0"/>
                        </a:spcAft>
                        <a:buClrTx/>
                        <a:buSzTx/>
                        <a:buFontTx/>
                        <a:buNone/>
                        <a:tabLst/>
                      </a:pPr>
                      <a:r>
                        <a:rPr lang="en-GB" sz="2000" dirty="0">
                          <a:latin typeface="Calibri" panose="020F0502020204030204" pitchFamily="34" charset="0"/>
                          <a:cs typeface="Calibri" panose="020F0502020204030204" pitchFamily="34" charset="0"/>
                        </a:rPr>
                        <a:t>needed if you had a</a:t>
                      </a: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sked for opinions </a:t>
                      </a:r>
                      <a:r>
                        <a:rPr lang="en-GB" sz="2000" dirty="0">
                          <a:latin typeface="Calibri" panose="020F0502020204030204" pitchFamily="34" charset="0"/>
                          <a:cs typeface="Calibri" panose="020F0502020204030204" pitchFamily="34" charset="0"/>
                        </a:rPr>
                        <a:t>&amp; comments</a:t>
                      </a:r>
                      <a:endPar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endParaRPr>
                    </a:p>
                    <a:p>
                      <a:endParaRPr lang="en-GB" sz="2000" dirty="0">
                        <a:latin typeface="Calibri" panose="020F0502020204030204" pitchFamily="34" charset="0"/>
                        <a:cs typeface="Calibri" panose="020F0502020204030204" pitchFamily="34" charset="0"/>
                      </a:endParaRPr>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8013728"/>
                  </a:ext>
                </a:extLst>
              </a:tr>
              <a:tr h="1606386">
                <a:tc>
                  <a:txBody>
                    <a:bodyPr/>
                    <a:lstStyle/>
                    <a:p>
                      <a:pPr defTabSz="584200">
                        <a:defRPr sz="4000">
                          <a:solidFill>
                            <a:srgbClr val="FFFFFF"/>
                          </a:solidFill>
                          <a:effectLst>
                            <a:outerShdw blurRad="38100" dist="12700" dir="5400000" rotWithShape="0">
                              <a:srgbClr val="000000">
                                <a:alpha val="50000"/>
                              </a:srgbClr>
                            </a:outerShdw>
                          </a:effectLst>
                        </a:defRPr>
                      </a:pPr>
                      <a:endParaRPr lang="en-GB" sz="2000" dirty="0">
                        <a:solidFill>
                          <a:schemeClr val="tx1"/>
                        </a:solidFill>
                        <a:latin typeface="Calibri" panose="020F0502020204030204" pitchFamily="34" charset="0"/>
                        <a:cs typeface="Calibri" panose="020F0502020204030204" pitchFamily="34" charset="0"/>
                      </a:endParaRPr>
                    </a:p>
                    <a:p>
                      <a:pPr algn="l" defTabSz="584200">
                        <a:defRPr sz="4000">
                          <a:solidFill>
                            <a:srgbClr val="FFFFFF"/>
                          </a:solidFill>
                          <a:effectLst>
                            <a:outerShdw blurRad="38100" dist="12700" dir="5400000" rotWithShape="0">
                              <a:srgbClr val="000000">
                                <a:alpha val="50000"/>
                              </a:srgbClr>
                            </a:outerShdw>
                          </a:effectLst>
                        </a:defRPr>
                      </a:pPr>
                      <a:r>
                        <a:rPr lang="en-GB" sz="2000" dirty="0">
                          <a:solidFill>
                            <a:schemeClr val="tx1"/>
                          </a:solidFill>
                          <a:latin typeface="Calibri" panose="020F0502020204030204" pitchFamily="34" charset="0"/>
                          <a:cs typeface="Calibri" panose="020F0502020204030204" pitchFamily="34" charset="0"/>
                        </a:rPr>
                        <a:t>3. </a:t>
                      </a:r>
                      <a:r>
                        <a:rPr lang="en-GB" sz="2000" b="1" dirty="0">
                          <a:solidFill>
                            <a:schemeClr val="tx1"/>
                          </a:solidFill>
                          <a:latin typeface="Calibri" panose="020F0502020204030204" pitchFamily="34" charset="0"/>
                          <a:cs typeface="Calibri" panose="020F0502020204030204" pitchFamily="34" charset="0"/>
                        </a:rPr>
                        <a:t>Help not</a:t>
                      </a:r>
                    </a:p>
                    <a:p>
                      <a:pPr algn="l" defTabSz="584200">
                        <a:defRPr sz="4000">
                          <a:solidFill>
                            <a:srgbClr val="FFFFFF"/>
                          </a:solidFill>
                          <a:effectLst>
                            <a:outerShdw blurRad="38100" dist="12700" dir="5400000" rotWithShape="0">
                              <a:srgbClr val="000000">
                                <a:alpha val="50000"/>
                              </a:srgbClr>
                            </a:outerShdw>
                          </a:effectLst>
                        </a:defRPr>
                      </a:pPr>
                      <a:r>
                        <a:rPr lang="en-GB" sz="2000" b="1" dirty="0">
                          <a:solidFill>
                            <a:schemeClr val="tx1"/>
                          </a:solidFill>
                          <a:latin typeface="Calibri" panose="020F0502020204030204" pitchFamily="34" charset="0"/>
                          <a:cs typeface="Calibri" panose="020F0502020204030204" pitchFamily="34" charset="0"/>
                        </a:rPr>
                        <a:t>       hurt</a:t>
                      </a:r>
                    </a:p>
                    <a:p>
                      <a:pPr marL="0" marR="0" indent="0" algn="ctr" defTabSz="825500" rtl="0" fontAlgn="auto" latinLnBrk="0" hangingPunct="0">
                        <a:lnSpc>
                          <a:spcPct val="100000"/>
                        </a:lnSpc>
                        <a:spcBef>
                          <a:spcPts val="0"/>
                        </a:spcBef>
                        <a:spcAft>
                          <a:spcPts val="0"/>
                        </a:spcAft>
                        <a:buClrTx/>
                        <a:buSzTx/>
                        <a:buFontTx/>
                        <a:buNone/>
                        <a:tabLst/>
                      </a:pPr>
                      <a:endParaRPr lang="en-GB" sz="2000" dirty="0">
                        <a:latin typeface="Calibri" panose="020F0502020204030204" pitchFamily="34" charset="0"/>
                        <a:cs typeface="Calibri" panose="020F0502020204030204" pitchFamily="34" charset="0"/>
                      </a:endParaRPr>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If you had listened </a:t>
                      </a: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to me </a:t>
                      </a:r>
                      <a:r>
                        <a:rPr lang="en-GB" sz="2000" dirty="0">
                          <a:latin typeface="Calibri" panose="020F0502020204030204" pitchFamily="34" charset="0"/>
                          <a:cs typeface="Calibri" panose="020F0502020204030204" pitchFamily="34" charset="0"/>
                        </a:rPr>
                        <a:t>this would have worked out</a:t>
                      </a:r>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Calibri" panose="020F0502020204030204" pitchFamily="34" charset="0"/>
                          <a:ea typeface="Helvetica Neue UltraLight"/>
                          <a:cs typeface="Calibri" panose="020F0502020204030204" pitchFamily="34" charset="0"/>
                          <a:sym typeface="Helvetica Neue UltraLight"/>
                        </a:rPr>
                        <a:t>I value your ideas, and know you were excited to talk. It’s important to also give space to others so that we can learn from their ideas too</a:t>
                      </a:r>
                    </a:p>
                    <a:p>
                      <a:endParaRPr lang="en-GB" sz="2000" dirty="0">
                        <a:latin typeface="Calibri" panose="020F0502020204030204" pitchFamily="34" charset="0"/>
                        <a:cs typeface="Calibri" panose="020F0502020204030204" pitchFamily="34" charset="0"/>
                      </a:endParaRPr>
                    </a:p>
                  </a:txBody>
                  <a:tcPr marL="40766" marR="40766" marT="20383" marB="2038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0538108"/>
                  </a:ext>
                </a:extLst>
              </a:tr>
            </a:tbl>
          </a:graphicData>
        </a:graphic>
      </p:graphicFrame>
      <p:pic>
        <p:nvPicPr>
          <p:cNvPr id="8" name="Picture 7">
            <a:extLst>
              <a:ext uri="{FF2B5EF4-FFF2-40B4-BE49-F238E27FC236}">
                <a16:creationId xmlns:a16="http://schemas.microsoft.com/office/drawing/2014/main" id="{4AD480DF-9A8D-488F-BED4-99C06F95AC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71057" y="886893"/>
            <a:ext cx="2629790" cy="1214650"/>
          </a:xfrm>
          <a:prstGeom prst="rect">
            <a:avLst/>
          </a:prstGeom>
        </p:spPr>
      </p:pic>
      <p:sp>
        <p:nvSpPr>
          <p:cNvPr id="9" name="TextBox 8">
            <a:extLst>
              <a:ext uri="{FF2B5EF4-FFF2-40B4-BE49-F238E27FC236}">
                <a16:creationId xmlns:a16="http://schemas.microsoft.com/office/drawing/2014/main" id="{561F410F-24C2-42E6-AB2A-EC9AA2DEBAEC}"/>
              </a:ext>
            </a:extLst>
          </p:cNvPr>
          <p:cNvSpPr txBox="1"/>
          <p:nvPr/>
        </p:nvSpPr>
        <p:spPr>
          <a:xfrm>
            <a:off x="6204631" y="4120982"/>
            <a:ext cx="5143500" cy="230832"/>
          </a:xfrm>
          <a:prstGeom prst="rect">
            <a:avLst/>
          </a:prstGeom>
          <a:noFill/>
        </p:spPr>
        <p:txBody>
          <a:bodyPr wrap="square" rtlCol="0">
            <a:spAutoFit/>
          </a:bodyPr>
          <a:lstStyle/>
          <a:p>
            <a:r>
              <a:rPr lang="en-GB" sz="900" dirty="0">
                <a:hlinkClick r:id="rId5" tooltip="https://creativecommons.org/licenses/by/3.0/"/>
              </a:rPr>
              <a:t>Y</a:t>
            </a:r>
            <a:endParaRPr lang="en-GB" sz="900" dirty="0"/>
          </a:p>
        </p:txBody>
      </p:sp>
      <p:pic>
        <p:nvPicPr>
          <p:cNvPr id="12" name="Picture 11">
            <a:extLst>
              <a:ext uri="{FF2B5EF4-FFF2-40B4-BE49-F238E27FC236}">
                <a16:creationId xmlns:a16="http://schemas.microsoft.com/office/drawing/2014/main" id="{3D36601C-03F7-4720-9DC8-1ED1985140D0}"/>
              </a:ext>
            </a:extLst>
          </p:cNvPr>
          <p:cNvPicPr>
            <a:picLocks noChangeAspect="1"/>
          </p:cNvPicPr>
          <p:nvPr/>
        </p:nvPicPr>
        <p:blipFill>
          <a:blip r:embed="rId6">
            <a:extLst>
              <a:ext uri="{837473B0-CC2E-450A-ABE3-18F120FF3D39}">
                <a1611:picAttrSrcUrl xmlns:a1611="http://schemas.microsoft.com/office/drawing/2016/11/main" r:id="rId4"/>
              </a:ext>
            </a:extLst>
          </a:blip>
          <a:stretch>
            <a:fillRect/>
          </a:stretch>
        </p:blipFill>
        <p:spPr>
          <a:xfrm>
            <a:off x="6878940" y="861459"/>
            <a:ext cx="2471159" cy="1240083"/>
          </a:xfrm>
          <a:prstGeom prst="rect">
            <a:avLst/>
          </a:prstGeom>
        </p:spPr>
      </p:pic>
      <p:sp>
        <p:nvSpPr>
          <p:cNvPr id="16" name="TextBox 15">
            <a:extLst>
              <a:ext uri="{FF2B5EF4-FFF2-40B4-BE49-F238E27FC236}">
                <a16:creationId xmlns:a16="http://schemas.microsoft.com/office/drawing/2014/main" id="{C96D7273-4664-47C9-8B1C-30ECACAC7193}"/>
              </a:ext>
            </a:extLst>
          </p:cNvPr>
          <p:cNvSpPr txBox="1"/>
          <p:nvPr/>
        </p:nvSpPr>
        <p:spPr>
          <a:xfrm>
            <a:off x="1744261" y="181939"/>
            <a:ext cx="6026778" cy="584775"/>
          </a:xfrm>
          <a:prstGeom prst="rect">
            <a:avLst/>
          </a:prstGeom>
          <a:noFill/>
        </p:spPr>
        <p:txBody>
          <a:bodyPr wrap="none" rtlCol="0">
            <a:spAutoFit/>
          </a:bodyPr>
          <a:lstStyle/>
          <a:p>
            <a:r>
              <a:rPr lang="en-GB" sz="3200" dirty="0"/>
              <a:t> Examples of constructive feedback</a:t>
            </a:r>
          </a:p>
        </p:txBody>
      </p:sp>
    </p:spTree>
    <p:extLst>
      <p:ext uri="{BB962C8B-B14F-4D97-AF65-F5344CB8AC3E}">
        <p14:creationId xmlns:p14="http://schemas.microsoft.com/office/powerpoint/2010/main" val="208096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FF92-F596-4E0A-AC65-9BF6B6B000CC}"/>
              </a:ext>
            </a:extLst>
          </p:cNvPr>
          <p:cNvSpPr>
            <a:spLocks noGrp="1"/>
          </p:cNvSpPr>
          <p:nvPr>
            <p:ph type="title"/>
          </p:nvPr>
        </p:nvSpPr>
        <p:spPr>
          <a:xfrm>
            <a:off x="1251284" y="177116"/>
            <a:ext cx="6305865" cy="1325563"/>
          </a:xfrm>
        </p:spPr>
        <p:txBody>
          <a:bodyPr>
            <a:normAutofit/>
          </a:bodyPr>
          <a:lstStyle/>
          <a:p>
            <a:r>
              <a:rPr lang="en-GB" sz="3600" b="1" dirty="0"/>
              <a:t>Feedback hints and tips</a:t>
            </a:r>
          </a:p>
        </p:txBody>
      </p:sp>
      <p:pic>
        <p:nvPicPr>
          <p:cNvPr id="4" name="Content Placeholder 3">
            <a:extLst>
              <a:ext uri="{FF2B5EF4-FFF2-40B4-BE49-F238E27FC236}">
                <a16:creationId xmlns:a16="http://schemas.microsoft.com/office/drawing/2014/main" id="{EAEBC608-A4EE-45F1-87EA-C4FAED186C08}"/>
              </a:ext>
            </a:extLst>
          </p:cNvPr>
          <p:cNvPicPr>
            <a:picLocks noChangeAspect="1"/>
          </p:cNvPicPr>
          <p:nvPr/>
        </p:nvPicPr>
        <p:blipFill>
          <a:blip r:embed="rId2"/>
          <a:stretch>
            <a:fillRect/>
          </a:stretch>
        </p:blipFill>
        <p:spPr>
          <a:xfrm>
            <a:off x="405621" y="459823"/>
            <a:ext cx="845663" cy="760147"/>
          </a:xfrm>
          <a:prstGeom prst="rect">
            <a:avLst/>
          </a:prstGeom>
        </p:spPr>
      </p:pic>
      <p:pic>
        <p:nvPicPr>
          <p:cNvPr id="14" name="Picture 13" descr="A picture containing LEGO, toy&#10;&#10;Description automatically generated">
            <a:extLst>
              <a:ext uri="{FF2B5EF4-FFF2-40B4-BE49-F238E27FC236}">
                <a16:creationId xmlns:a16="http://schemas.microsoft.com/office/drawing/2014/main" id="{45E0C59B-BD6C-4259-9939-4B5D4EBE75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85595" y="10397"/>
            <a:ext cx="4286250" cy="2020577"/>
          </a:xfrm>
          <a:prstGeom prst="rect">
            <a:avLst/>
          </a:prstGeom>
        </p:spPr>
      </p:pic>
      <p:sp>
        <p:nvSpPr>
          <p:cNvPr id="3" name="TextBox 2">
            <a:extLst>
              <a:ext uri="{FF2B5EF4-FFF2-40B4-BE49-F238E27FC236}">
                <a16:creationId xmlns:a16="http://schemas.microsoft.com/office/drawing/2014/main" id="{E53214AB-5ACE-4288-B5C7-2FBE5C101FF9}"/>
              </a:ext>
            </a:extLst>
          </p:cNvPr>
          <p:cNvSpPr txBox="1"/>
          <p:nvPr/>
        </p:nvSpPr>
        <p:spPr>
          <a:xfrm>
            <a:off x="266978" y="2149642"/>
            <a:ext cx="4994444" cy="3693319"/>
          </a:xfrm>
          <a:prstGeom prst="rect">
            <a:avLst/>
          </a:prstGeom>
          <a:noFill/>
        </p:spPr>
        <p:txBody>
          <a:bodyPr wrap="square" rtlCol="0">
            <a:spAutoFit/>
          </a:bodyPr>
          <a:lstStyle/>
          <a:p>
            <a:pPr marL="285750" indent="-285750">
              <a:buFont typeface="Calibri" panose="020F0502020204030204" pitchFamily="34" charset="0"/>
              <a:buChar char="―"/>
            </a:pPr>
            <a:r>
              <a:rPr lang="en-GB" dirty="0"/>
              <a:t>Include praise as well as areas to improve</a:t>
            </a:r>
          </a:p>
          <a:p>
            <a:endParaRPr lang="en-GB" dirty="0"/>
          </a:p>
          <a:p>
            <a:pPr marL="285750" indent="-285750">
              <a:buFont typeface="Calibri" panose="020F0502020204030204" pitchFamily="34" charset="0"/>
              <a:buChar char="―"/>
            </a:pPr>
            <a:r>
              <a:rPr lang="en-GB" dirty="0"/>
              <a:t>Focus on observable behaviour not assumptions</a:t>
            </a:r>
          </a:p>
          <a:p>
            <a:endParaRPr lang="en-GB" dirty="0"/>
          </a:p>
          <a:p>
            <a:pPr marL="285750" indent="-285750">
              <a:buFont typeface="Calibri" panose="020F0502020204030204" pitchFamily="34" charset="0"/>
              <a:buChar char="―"/>
            </a:pPr>
            <a:r>
              <a:rPr lang="en-GB" dirty="0"/>
              <a:t>Keep feedback factual and specific</a:t>
            </a:r>
          </a:p>
          <a:p>
            <a:endParaRPr lang="en-GB" dirty="0"/>
          </a:p>
          <a:p>
            <a:pPr marL="285750" indent="-285750">
              <a:buFont typeface="Calibri" panose="020F0502020204030204" pitchFamily="34" charset="0"/>
              <a:buChar char="―"/>
            </a:pPr>
            <a:r>
              <a:rPr lang="en-GB" dirty="0"/>
              <a:t>Use </a:t>
            </a:r>
            <a:r>
              <a:rPr lang="en-GB" b="1" dirty="0">
                <a:solidFill>
                  <a:srgbClr val="FF0000"/>
                </a:solidFill>
              </a:rPr>
              <a:t>reinforcing feedback:</a:t>
            </a:r>
          </a:p>
          <a:p>
            <a:endParaRPr lang="en-GB" dirty="0"/>
          </a:p>
          <a:p>
            <a:pPr marL="285750" indent="-285750">
              <a:buFont typeface="Calibri" panose="020F0502020204030204" pitchFamily="34" charset="0"/>
              <a:buChar char="―"/>
            </a:pPr>
            <a:r>
              <a:rPr lang="en-GB" dirty="0"/>
              <a:t> Acknowledge good practices &amp; the positive</a:t>
            </a:r>
          </a:p>
          <a:p>
            <a:endParaRPr lang="en-GB" dirty="0"/>
          </a:p>
          <a:p>
            <a:pPr marL="285750" indent="-285750">
              <a:buFont typeface="Calibri" panose="020F0502020204030204" pitchFamily="34" charset="0"/>
              <a:buChar char="―"/>
            </a:pPr>
            <a:r>
              <a:rPr lang="en-GB" dirty="0"/>
              <a:t> Behaviours your team member should continue</a:t>
            </a:r>
          </a:p>
          <a:p>
            <a:endParaRPr lang="en-GB" dirty="0"/>
          </a:p>
          <a:p>
            <a:pPr marL="285750" indent="-285750">
              <a:buFont typeface="Calibri" panose="020F0502020204030204" pitchFamily="34" charset="0"/>
              <a:buChar char="―"/>
            </a:pPr>
            <a:endParaRPr lang="en-GB" dirty="0"/>
          </a:p>
        </p:txBody>
      </p:sp>
      <p:sp>
        <p:nvSpPr>
          <p:cNvPr id="5" name="TextBox 4">
            <a:extLst>
              <a:ext uri="{FF2B5EF4-FFF2-40B4-BE49-F238E27FC236}">
                <a16:creationId xmlns:a16="http://schemas.microsoft.com/office/drawing/2014/main" id="{4A726866-5492-48BB-8AC1-1D17395E0790}"/>
              </a:ext>
            </a:extLst>
          </p:cNvPr>
          <p:cNvSpPr txBox="1"/>
          <p:nvPr/>
        </p:nvSpPr>
        <p:spPr>
          <a:xfrm>
            <a:off x="6096000" y="2117558"/>
            <a:ext cx="5791970" cy="3416320"/>
          </a:xfrm>
          <a:prstGeom prst="rect">
            <a:avLst/>
          </a:prstGeom>
          <a:noFill/>
        </p:spPr>
        <p:txBody>
          <a:bodyPr wrap="none" rtlCol="0">
            <a:spAutoFit/>
          </a:bodyPr>
          <a:lstStyle/>
          <a:p>
            <a:r>
              <a:rPr lang="en-GB" b="1" dirty="0">
                <a:solidFill>
                  <a:srgbClr val="FF0000"/>
                </a:solidFill>
              </a:rPr>
              <a:t>Developmental feedback</a:t>
            </a:r>
            <a:r>
              <a:rPr lang="en-GB" dirty="0"/>
              <a:t>: use to encourage a change or</a:t>
            </a:r>
          </a:p>
          <a:p>
            <a:r>
              <a:rPr lang="en-GB" dirty="0"/>
              <a:t> improvement in a situation or behaviours:</a:t>
            </a:r>
          </a:p>
          <a:p>
            <a:endParaRPr lang="en-GB" dirty="0"/>
          </a:p>
          <a:p>
            <a:pPr marL="285750" indent="-285750">
              <a:buFont typeface="Calibri" panose="020F0502020204030204" pitchFamily="34" charset="0"/>
              <a:buChar char="―"/>
            </a:pPr>
            <a:r>
              <a:rPr lang="en-GB" dirty="0"/>
              <a:t>Use examples that are clear and understandable</a:t>
            </a:r>
          </a:p>
          <a:p>
            <a:endParaRPr lang="en-GB" dirty="0"/>
          </a:p>
          <a:p>
            <a:pPr marL="285750" indent="-285750">
              <a:buFont typeface="Calibri" panose="020F0502020204030204" pitchFamily="34" charset="0"/>
              <a:buChar char="―"/>
            </a:pPr>
            <a:r>
              <a:rPr lang="en-GB" dirty="0"/>
              <a:t>Use feedback from your own observations not those of a</a:t>
            </a:r>
          </a:p>
          <a:p>
            <a:r>
              <a:rPr lang="en-GB" dirty="0"/>
              <a:t>      third party</a:t>
            </a:r>
          </a:p>
          <a:p>
            <a:endParaRPr lang="en-GB" dirty="0"/>
          </a:p>
          <a:p>
            <a:pPr marL="285750" indent="-285750">
              <a:buFont typeface="Calibri" panose="020F0502020204030204" pitchFamily="34" charset="0"/>
              <a:buChar char="―"/>
            </a:pPr>
            <a:r>
              <a:rPr lang="en-GB" dirty="0"/>
              <a:t>Give feedback in the right environment and one of trust</a:t>
            </a:r>
          </a:p>
          <a:p>
            <a:endParaRPr lang="en-GB" dirty="0"/>
          </a:p>
          <a:p>
            <a:pPr marL="285750" indent="-285750">
              <a:buFont typeface="Calibri" panose="020F0502020204030204" pitchFamily="34" charset="0"/>
              <a:buChar char="―"/>
            </a:pPr>
            <a:r>
              <a:rPr lang="en-GB" dirty="0"/>
              <a:t>Provide recommendations and actions</a:t>
            </a:r>
          </a:p>
          <a:p>
            <a:pPr marL="285750" indent="-285750">
              <a:buFont typeface="Calibri" panose="020F0502020204030204" pitchFamily="34" charset="0"/>
              <a:buChar char="―"/>
            </a:pPr>
            <a:endParaRPr lang="en-GB" dirty="0"/>
          </a:p>
        </p:txBody>
      </p:sp>
      <p:sp>
        <p:nvSpPr>
          <p:cNvPr id="11" name="Shape 169">
            <a:extLst>
              <a:ext uri="{FF2B5EF4-FFF2-40B4-BE49-F238E27FC236}">
                <a16:creationId xmlns:a16="http://schemas.microsoft.com/office/drawing/2014/main" id="{19698B30-9E1A-49D9-99F3-3A6A231A4813}"/>
              </a:ext>
            </a:extLst>
          </p:cNvPr>
          <p:cNvSpPr/>
          <p:nvPr/>
        </p:nvSpPr>
        <p:spPr>
          <a:xfrm flipH="1">
            <a:off x="5827113" y="2149642"/>
            <a:ext cx="0" cy="4523874"/>
          </a:xfrm>
          <a:prstGeom prst="line">
            <a:avLst/>
          </a:prstGeom>
          <a:ln w="38100">
            <a:solidFill>
              <a:schemeClr val="accent5"/>
            </a:solidFill>
            <a:custDash>
              <a:ds d="200000" sp="200000"/>
            </a:custDash>
            <a:miter lim="400000"/>
          </a:ln>
        </p:spPr>
        <p:txBody>
          <a:bodyPr lIns="25400" tIns="25400" rIns="25400" bIns="25400" anchor="ctr"/>
          <a:lstStyle/>
          <a:p>
            <a:pPr defTabSz="228600" hangingPunct="0">
              <a:defRPr sz="1200">
                <a:latin typeface="Helvetica"/>
                <a:ea typeface="Helvetica"/>
                <a:cs typeface="Helvetica"/>
                <a:sym typeface="Helvetica"/>
              </a:defRPr>
            </a:pPr>
            <a:endParaRPr sz="600" kern="0" dirty="0">
              <a:solidFill>
                <a:srgbClr val="323C40"/>
              </a:solidFill>
              <a:latin typeface="Calibri" panose="020F0502020204030204" pitchFamily="34" charset="0"/>
              <a:cs typeface="Calibri" panose="020F0502020204030204" pitchFamily="34" charset="0"/>
              <a:sym typeface="Helvetica"/>
            </a:endParaRPr>
          </a:p>
        </p:txBody>
      </p:sp>
    </p:spTree>
    <p:extLst>
      <p:ext uri="{BB962C8B-B14F-4D97-AF65-F5344CB8AC3E}">
        <p14:creationId xmlns:p14="http://schemas.microsoft.com/office/powerpoint/2010/main" val="55902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49F1-1489-4444-9999-E3CE452F09DC}"/>
              </a:ext>
            </a:extLst>
          </p:cNvPr>
          <p:cNvSpPr>
            <a:spLocks noGrp="1"/>
          </p:cNvSpPr>
          <p:nvPr>
            <p:ph type="title"/>
          </p:nvPr>
        </p:nvSpPr>
        <p:spPr>
          <a:xfrm>
            <a:off x="1108554" y="365125"/>
            <a:ext cx="10515600" cy="1325563"/>
          </a:xfrm>
        </p:spPr>
        <p:txBody>
          <a:bodyPr>
            <a:normAutofit/>
          </a:bodyPr>
          <a:lstStyle/>
          <a:p>
            <a:r>
              <a:rPr lang="en-GB" sz="3200" b="1" dirty="0">
                <a:solidFill>
                  <a:srgbClr val="FF0000"/>
                </a:solidFill>
              </a:rPr>
              <a:t>JM</a:t>
            </a:r>
            <a:r>
              <a:rPr lang="en-GB" sz="3200" dirty="0"/>
              <a:t> – Consulting. Who are we?</a:t>
            </a:r>
            <a:br>
              <a:rPr lang="en-GB" sz="3200" dirty="0"/>
            </a:br>
            <a:r>
              <a:rPr lang="en-GB" sz="2400" dirty="0"/>
              <a:t> </a:t>
            </a:r>
            <a:br>
              <a:rPr lang="en-GB" sz="2400" dirty="0"/>
            </a:br>
            <a:endParaRPr lang="en-GB" sz="3200" dirty="0"/>
          </a:p>
        </p:txBody>
      </p:sp>
      <p:pic>
        <p:nvPicPr>
          <p:cNvPr id="5" name="Content Placeholder 3">
            <a:extLst>
              <a:ext uri="{FF2B5EF4-FFF2-40B4-BE49-F238E27FC236}">
                <a16:creationId xmlns:a16="http://schemas.microsoft.com/office/drawing/2014/main" id="{4ED8C47E-59AD-48CE-829B-52FECCBCB352}"/>
              </a:ext>
            </a:extLst>
          </p:cNvPr>
          <p:cNvPicPr>
            <a:picLocks noChangeAspect="1"/>
          </p:cNvPicPr>
          <p:nvPr/>
        </p:nvPicPr>
        <p:blipFill>
          <a:blip r:embed="rId2"/>
          <a:stretch>
            <a:fillRect/>
          </a:stretch>
        </p:blipFill>
        <p:spPr>
          <a:xfrm>
            <a:off x="11083446" y="647832"/>
            <a:ext cx="845663" cy="760147"/>
          </a:xfrm>
          <a:prstGeom prst="rect">
            <a:avLst/>
          </a:prstGeom>
        </p:spPr>
      </p:pic>
      <p:pic>
        <p:nvPicPr>
          <p:cNvPr id="6" name="Picture 5" descr="A picture containing person, wall, indoor&#10;&#10;Description automatically generated">
            <a:extLst>
              <a:ext uri="{FF2B5EF4-FFF2-40B4-BE49-F238E27FC236}">
                <a16:creationId xmlns:a16="http://schemas.microsoft.com/office/drawing/2014/main" id="{9FF4A8C0-CB67-4719-93F9-5C101A9D89B8}"/>
              </a:ext>
            </a:extLst>
          </p:cNvPr>
          <p:cNvPicPr>
            <a:picLocks noChangeAspect="1"/>
          </p:cNvPicPr>
          <p:nvPr/>
        </p:nvPicPr>
        <p:blipFill>
          <a:blip r:embed="rId3"/>
          <a:stretch>
            <a:fillRect/>
          </a:stretch>
        </p:blipFill>
        <p:spPr>
          <a:xfrm>
            <a:off x="1395161" y="2550694"/>
            <a:ext cx="2037849" cy="2068147"/>
          </a:xfrm>
          <a:prstGeom prst="rect">
            <a:avLst/>
          </a:prstGeom>
        </p:spPr>
      </p:pic>
      <p:pic>
        <p:nvPicPr>
          <p:cNvPr id="8" name="Picture 7" descr="A close-up of a person smiling&#10;&#10;Description automatically generated">
            <a:extLst>
              <a:ext uri="{FF2B5EF4-FFF2-40B4-BE49-F238E27FC236}">
                <a16:creationId xmlns:a16="http://schemas.microsoft.com/office/drawing/2014/main" id="{42FF8898-F240-4AE4-80C6-9A8EA4AC6BDA}"/>
              </a:ext>
            </a:extLst>
          </p:cNvPr>
          <p:cNvPicPr>
            <a:picLocks noChangeAspect="1"/>
          </p:cNvPicPr>
          <p:nvPr/>
        </p:nvPicPr>
        <p:blipFill>
          <a:blip r:embed="rId4"/>
          <a:stretch>
            <a:fillRect/>
          </a:stretch>
        </p:blipFill>
        <p:spPr>
          <a:xfrm>
            <a:off x="4604052" y="2499922"/>
            <a:ext cx="2037848" cy="2068147"/>
          </a:xfrm>
          <a:prstGeom prst="rect">
            <a:avLst/>
          </a:prstGeom>
        </p:spPr>
      </p:pic>
      <p:pic>
        <p:nvPicPr>
          <p:cNvPr id="9" name="Picture 8" descr="A person smiling for the camera&#10;&#10;Description automatically generated with medium confidence">
            <a:extLst>
              <a:ext uri="{FF2B5EF4-FFF2-40B4-BE49-F238E27FC236}">
                <a16:creationId xmlns:a16="http://schemas.microsoft.com/office/drawing/2014/main" id="{C9DC64D8-F105-44AD-B3CC-9E6F80CE1F64}"/>
              </a:ext>
            </a:extLst>
          </p:cNvPr>
          <p:cNvPicPr>
            <a:picLocks noChangeAspect="1"/>
          </p:cNvPicPr>
          <p:nvPr/>
        </p:nvPicPr>
        <p:blipFill rotWithShape="1">
          <a:blip r:embed="rId5">
            <a:extLst>
              <a:ext uri="{28A0092B-C50C-407E-A947-70E740481C1C}">
                <a14:useLocalDpi xmlns:a14="http://schemas.microsoft.com/office/drawing/2010/main" val="0"/>
              </a:ext>
            </a:extLst>
          </a:blip>
          <a:srcRect t="7337" r="3772" b="10021"/>
          <a:stretch/>
        </p:blipFill>
        <p:spPr bwMode="auto">
          <a:xfrm>
            <a:off x="7940842" y="2576079"/>
            <a:ext cx="2037849" cy="201737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6076DE7-E00C-4285-AE15-3D2AFDB96F4B}"/>
              </a:ext>
            </a:extLst>
          </p:cNvPr>
          <p:cNvSpPr txBox="1"/>
          <p:nvPr/>
        </p:nvSpPr>
        <p:spPr>
          <a:xfrm>
            <a:off x="329331" y="1508877"/>
            <a:ext cx="11294823" cy="646331"/>
          </a:xfrm>
          <a:prstGeom prst="rect">
            <a:avLst/>
          </a:prstGeom>
          <a:noFill/>
        </p:spPr>
        <p:txBody>
          <a:bodyPr wrap="none" rtlCol="0">
            <a:spAutoFit/>
          </a:bodyPr>
          <a:lstStyle/>
          <a:p>
            <a:r>
              <a:rPr lang="en-GB" dirty="0"/>
              <a:t> An HR and talent  company offering advice and consultancy on either:  large or small projects or as a day to day virtual</a:t>
            </a:r>
          </a:p>
          <a:p>
            <a:r>
              <a:rPr lang="en-GB" dirty="0"/>
              <a:t> trusted HR advisor </a:t>
            </a:r>
          </a:p>
        </p:txBody>
      </p:sp>
      <p:sp>
        <p:nvSpPr>
          <p:cNvPr id="4" name="TextBox 3">
            <a:extLst>
              <a:ext uri="{FF2B5EF4-FFF2-40B4-BE49-F238E27FC236}">
                <a16:creationId xmlns:a16="http://schemas.microsoft.com/office/drawing/2014/main" id="{A42B7171-A2FB-416B-A6C0-2D007CBBD803}"/>
              </a:ext>
            </a:extLst>
          </p:cNvPr>
          <p:cNvSpPr txBox="1"/>
          <p:nvPr/>
        </p:nvSpPr>
        <p:spPr>
          <a:xfrm>
            <a:off x="1108554" y="4748958"/>
            <a:ext cx="2691057" cy="1754326"/>
          </a:xfrm>
          <a:prstGeom prst="rect">
            <a:avLst/>
          </a:prstGeom>
          <a:noFill/>
        </p:spPr>
        <p:txBody>
          <a:bodyPr wrap="none" rtlCol="0">
            <a:spAutoFit/>
          </a:bodyPr>
          <a:lstStyle/>
          <a:p>
            <a:pPr algn="ctr"/>
            <a:r>
              <a:rPr lang="en-GB" b="1" dirty="0"/>
              <a:t>Judith Moeckell</a:t>
            </a:r>
          </a:p>
          <a:p>
            <a:pPr algn="ctr"/>
            <a:r>
              <a:rPr lang="en-GB" b="1" dirty="0"/>
              <a:t>Talent specialist</a:t>
            </a:r>
          </a:p>
          <a:p>
            <a:pPr algn="ctr"/>
            <a:r>
              <a:rPr lang="en-GB" dirty="0"/>
              <a:t>Performance management</a:t>
            </a:r>
          </a:p>
          <a:p>
            <a:pPr algn="ctr"/>
            <a:r>
              <a:rPr lang="en-GB" dirty="0"/>
              <a:t> Senior talent assessments</a:t>
            </a:r>
          </a:p>
          <a:p>
            <a:pPr algn="ctr"/>
            <a:r>
              <a:rPr lang="en-GB" dirty="0"/>
              <a:t>Talent evaluation tools</a:t>
            </a:r>
          </a:p>
          <a:p>
            <a:pPr algn="ctr"/>
            <a:r>
              <a:rPr lang="en-GB" dirty="0"/>
              <a:t>Talent programmes</a:t>
            </a:r>
          </a:p>
        </p:txBody>
      </p:sp>
      <p:sp>
        <p:nvSpPr>
          <p:cNvPr id="7" name="TextBox 6">
            <a:extLst>
              <a:ext uri="{FF2B5EF4-FFF2-40B4-BE49-F238E27FC236}">
                <a16:creationId xmlns:a16="http://schemas.microsoft.com/office/drawing/2014/main" id="{0FA5377A-5949-49B8-9236-7D4BEC56EFB1}"/>
              </a:ext>
            </a:extLst>
          </p:cNvPr>
          <p:cNvSpPr txBox="1"/>
          <p:nvPr/>
        </p:nvSpPr>
        <p:spPr>
          <a:xfrm>
            <a:off x="4568960" y="4728117"/>
            <a:ext cx="2436308" cy="2031325"/>
          </a:xfrm>
          <a:prstGeom prst="rect">
            <a:avLst/>
          </a:prstGeom>
          <a:noFill/>
        </p:spPr>
        <p:txBody>
          <a:bodyPr wrap="none" rtlCol="0">
            <a:spAutoFit/>
          </a:bodyPr>
          <a:lstStyle/>
          <a:p>
            <a:pPr algn="ctr"/>
            <a:r>
              <a:rPr lang="en-GB" b="1" dirty="0"/>
              <a:t>Maria Rzemieniecka</a:t>
            </a:r>
          </a:p>
          <a:p>
            <a:pPr algn="ctr"/>
            <a:r>
              <a:rPr lang="en-GB" b="1" dirty="0"/>
              <a:t> Global HR specialist</a:t>
            </a:r>
          </a:p>
          <a:p>
            <a:pPr algn="ctr"/>
            <a:r>
              <a:rPr lang="en-GB" dirty="0"/>
              <a:t>  Restructures</a:t>
            </a:r>
          </a:p>
          <a:p>
            <a:pPr algn="ctr"/>
            <a:r>
              <a:rPr lang="en-GB" dirty="0"/>
              <a:t>Organisational  design</a:t>
            </a:r>
          </a:p>
          <a:p>
            <a:pPr algn="ctr"/>
            <a:r>
              <a:rPr lang="en-GB" dirty="0"/>
              <a:t> Talent acquisition</a:t>
            </a:r>
          </a:p>
          <a:p>
            <a:pPr algn="ctr"/>
            <a:r>
              <a:rPr lang="en-GB" dirty="0"/>
              <a:t> Executive management</a:t>
            </a:r>
          </a:p>
          <a:p>
            <a:endParaRPr lang="en-GB" dirty="0"/>
          </a:p>
        </p:txBody>
      </p:sp>
      <p:sp>
        <p:nvSpPr>
          <p:cNvPr id="10" name="TextBox 9">
            <a:extLst>
              <a:ext uri="{FF2B5EF4-FFF2-40B4-BE49-F238E27FC236}">
                <a16:creationId xmlns:a16="http://schemas.microsoft.com/office/drawing/2014/main" id="{CA576CBD-88C4-4566-987E-6A6FFB1392E7}"/>
              </a:ext>
            </a:extLst>
          </p:cNvPr>
          <p:cNvSpPr txBox="1"/>
          <p:nvPr/>
        </p:nvSpPr>
        <p:spPr>
          <a:xfrm>
            <a:off x="7587788" y="4698489"/>
            <a:ext cx="2743956" cy="2031325"/>
          </a:xfrm>
          <a:prstGeom prst="rect">
            <a:avLst/>
          </a:prstGeom>
          <a:noFill/>
        </p:spPr>
        <p:txBody>
          <a:bodyPr wrap="none" rtlCol="0">
            <a:spAutoFit/>
          </a:bodyPr>
          <a:lstStyle/>
          <a:p>
            <a:pPr algn="ctr"/>
            <a:r>
              <a:rPr lang="en-GB" b="1" dirty="0"/>
              <a:t>Timo Arokyla</a:t>
            </a:r>
          </a:p>
          <a:p>
            <a:pPr algn="ctr"/>
            <a:r>
              <a:rPr lang="en-GB" b="1" dirty="0"/>
              <a:t>Global HR generalist</a:t>
            </a:r>
          </a:p>
          <a:p>
            <a:pPr algn="ctr"/>
            <a:r>
              <a:rPr lang="en-GB" dirty="0"/>
              <a:t> Performance management</a:t>
            </a:r>
          </a:p>
          <a:p>
            <a:pPr algn="ctr"/>
            <a:r>
              <a:rPr lang="en-GB" dirty="0"/>
              <a:t> Remuneration</a:t>
            </a:r>
          </a:p>
          <a:p>
            <a:pPr algn="ctr"/>
            <a:r>
              <a:rPr lang="en-GB" dirty="0"/>
              <a:t>Building effective team</a:t>
            </a:r>
          </a:p>
          <a:p>
            <a:pPr algn="ctr"/>
            <a:r>
              <a:rPr lang="en-GB" dirty="0"/>
              <a:t>Change management</a:t>
            </a:r>
          </a:p>
          <a:p>
            <a:endParaRPr lang="en-GB" dirty="0"/>
          </a:p>
        </p:txBody>
      </p:sp>
    </p:spTree>
    <p:extLst>
      <p:ext uri="{BB962C8B-B14F-4D97-AF65-F5344CB8AC3E}">
        <p14:creationId xmlns:p14="http://schemas.microsoft.com/office/powerpoint/2010/main" val="41632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49F1-1489-4444-9999-E3CE452F09DC}"/>
              </a:ext>
            </a:extLst>
          </p:cNvPr>
          <p:cNvSpPr>
            <a:spLocks noGrp="1"/>
          </p:cNvSpPr>
          <p:nvPr>
            <p:ph type="title"/>
          </p:nvPr>
        </p:nvSpPr>
        <p:spPr>
          <a:xfrm>
            <a:off x="307989" y="557784"/>
            <a:ext cx="3505495" cy="1622321"/>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What is a challenging conversation</a:t>
            </a:r>
            <a:r>
              <a:rPr lang="en-US" sz="2800" kern="1200" dirty="0">
                <a:solidFill>
                  <a:schemeClr val="tx1"/>
                </a:solidFill>
                <a:latin typeface="+mj-lt"/>
                <a:ea typeface="+mj-ea"/>
                <a:cs typeface="+mj-cs"/>
              </a:rPr>
              <a:t>?</a:t>
            </a:r>
          </a:p>
        </p:txBody>
      </p:sp>
      <p:sp>
        <p:nvSpPr>
          <p:cNvPr id="5" name="TextBox 4">
            <a:extLst>
              <a:ext uri="{FF2B5EF4-FFF2-40B4-BE49-F238E27FC236}">
                <a16:creationId xmlns:a16="http://schemas.microsoft.com/office/drawing/2014/main" id="{069CC1ED-1BEA-4C80-AC5D-C77D92FE4E0F}"/>
              </a:ext>
            </a:extLst>
          </p:cNvPr>
          <p:cNvSpPr txBox="1"/>
          <p:nvPr/>
        </p:nvSpPr>
        <p:spPr>
          <a:xfrm>
            <a:off x="206970" y="1954787"/>
            <a:ext cx="3707532" cy="760147"/>
          </a:xfrm>
          <a:prstGeom prst="rect">
            <a:avLst/>
          </a:prstGeom>
        </p:spPr>
        <p:txBody>
          <a:bodyPr vert="horz" lIns="91440" tIns="45720" rIns="91440" bIns="45720" rtlCol="0">
            <a:normAutofit/>
          </a:bodyPr>
          <a:lstStyle/>
          <a:p>
            <a:pPr algn="ctr">
              <a:lnSpc>
                <a:spcPct val="90000"/>
              </a:lnSpc>
              <a:spcAft>
                <a:spcPts val="600"/>
              </a:spcAft>
            </a:pPr>
            <a:r>
              <a:rPr lang="en-US" sz="2000" i="0" dirty="0">
                <a:effectLst/>
              </a:rPr>
              <a:t>Anything that someone does not want to talk about</a:t>
            </a:r>
          </a:p>
          <a:p>
            <a:pPr algn="ctr">
              <a:lnSpc>
                <a:spcPct val="90000"/>
              </a:lnSpc>
              <a:spcAft>
                <a:spcPts val="600"/>
              </a:spcAft>
            </a:pPr>
            <a:endParaRPr lang="en-US" sz="2000" b="1" i="0" dirty="0">
              <a:effectLst/>
            </a:endParaRPr>
          </a:p>
          <a:p>
            <a:pPr algn="ctr">
              <a:lnSpc>
                <a:spcPct val="90000"/>
              </a:lnSpc>
              <a:spcAft>
                <a:spcPts val="600"/>
              </a:spcAft>
            </a:pPr>
            <a:endParaRPr lang="en-US" sz="2000" b="1" i="0" dirty="0">
              <a:effectLst/>
            </a:endParaRPr>
          </a:p>
          <a:p>
            <a:pPr algn="ctr">
              <a:lnSpc>
                <a:spcPct val="90000"/>
              </a:lnSpc>
              <a:spcAft>
                <a:spcPts val="600"/>
              </a:spcAft>
            </a:pPr>
            <a:endParaRPr lang="en-US" sz="2000" b="1" i="0" dirty="0">
              <a:effectLst/>
            </a:endParaRPr>
          </a:p>
          <a:p>
            <a:pPr>
              <a:lnSpc>
                <a:spcPct val="90000"/>
              </a:lnSpc>
              <a:spcAft>
                <a:spcPts val="600"/>
              </a:spcAft>
            </a:pPr>
            <a:endParaRPr lang="en-US" sz="2000" b="1" i="0" dirty="0">
              <a:effectLst/>
            </a:endParaRPr>
          </a:p>
          <a:p>
            <a:pPr algn="ctr">
              <a:lnSpc>
                <a:spcPct val="90000"/>
              </a:lnSpc>
              <a:spcAft>
                <a:spcPts val="600"/>
              </a:spcAft>
            </a:pPr>
            <a:endParaRPr lang="en-US" sz="20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A263DDE0-DCE6-48DD-BA23-848D466746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05862" y="929355"/>
            <a:ext cx="6019331" cy="4996044"/>
          </a:xfrm>
          <a:prstGeom prst="rect">
            <a:avLst/>
          </a:prstGeom>
          <a:effectLst/>
        </p:spPr>
      </p:pic>
      <p:pic>
        <p:nvPicPr>
          <p:cNvPr id="4" name="Content Placeholder 3">
            <a:extLst>
              <a:ext uri="{FF2B5EF4-FFF2-40B4-BE49-F238E27FC236}">
                <a16:creationId xmlns:a16="http://schemas.microsoft.com/office/drawing/2014/main" id="{40CB047E-BB34-4595-84D6-DC63C2D6FBDF}"/>
              </a:ext>
            </a:extLst>
          </p:cNvPr>
          <p:cNvPicPr>
            <a:picLocks noGrp="1" noChangeAspect="1"/>
          </p:cNvPicPr>
          <p:nvPr>
            <p:ph idx="1"/>
          </p:nvPr>
        </p:nvPicPr>
        <p:blipFill>
          <a:blip r:embed="rId5"/>
          <a:stretch>
            <a:fillRect/>
          </a:stretch>
        </p:blipFill>
        <p:spPr>
          <a:xfrm>
            <a:off x="336593" y="5925399"/>
            <a:ext cx="845663" cy="760147"/>
          </a:xfrm>
          <a:prstGeom prst="rect">
            <a:avLst/>
          </a:prstGeom>
        </p:spPr>
      </p:pic>
      <p:sp>
        <p:nvSpPr>
          <p:cNvPr id="9" name="TextBox 8">
            <a:extLst>
              <a:ext uri="{FF2B5EF4-FFF2-40B4-BE49-F238E27FC236}">
                <a16:creationId xmlns:a16="http://schemas.microsoft.com/office/drawing/2014/main" id="{4F115E9E-4E0A-4722-B5F6-1DD59236AD9A}"/>
              </a:ext>
            </a:extLst>
          </p:cNvPr>
          <p:cNvSpPr txBox="1"/>
          <p:nvPr/>
        </p:nvSpPr>
        <p:spPr>
          <a:xfrm>
            <a:off x="362455" y="2924272"/>
            <a:ext cx="3813672" cy="2111347"/>
          </a:xfrm>
          <a:prstGeom prst="rect">
            <a:avLst/>
          </a:prstGeom>
          <a:noFill/>
        </p:spPr>
        <p:txBody>
          <a:bodyPr wrap="none" rtlCol="0">
            <a:spAutoFit/>
          </a:bodyPr>
          <a:lstStyle/>
          <a:p>
            <a:pPr algn="ctr">
              <a:lnSpc>
                <a:spcPct val="90000"/>
              </a:lnSpc>
              <a:spcAft>
                <a:spcPts val="600"/>
              </a:spcAft>
            </a:pPr>
            <a:r>
              <a:rPr lang="en-US" sz="2800" b="1" dirty="0">
                <a:latin typeface="+mj-lt"/>
              </a:rPr>
              <a:t>Why not just avoid them?</a:t>
            </a:r>
          </a:p>
          <a:p>
            <a:pPr algn="ctr">
              <a:lnSpc>
                <a:spcPct val="90000"/>
              </a:lnSpc>
              <a:spcAft>
                <a:spcPts val="600"/>
              </a:spcAft>
            </a:pPr>
            <a:endParaRPr lang="en-US" sz="1800" dirty="0"/>
          </a:p>
          <a:p>
            <a:pPr marL="285750" indent="-285750">
              <a:lnSpc>
                <a:spcPct val="90000"/>
              </a:lnSpc>
              <a:spcAft>
                <a:spcPts val="600"/>
              </a:spcAft>
              <a:buFont typeface="Calibri" panose="020F0502020204030204" pitchFamily="34" charset="0"/>
              <a:buChar char="―"/>
            </a:pPr>
            <a:r>
              <a:rPr lang="en-US" sz="1800" dirty="0"/>
              <a:t>Durable relationships</a:t>
            </a:r>
          </a:p>
          <a:p>
            <a:pPr marL="285750" indent="-285750">
              <a:lnSpc>
                <a:spcPct val="90000"/>
              </a:lnSpc>
              <a:spcAft>
                <a:spcPts val="600"/>
              </a:spcAft>
              <a:buFont typeface="Calibri" panose="020F0502020204030204" pitchFamily="34" charset="0"/>
              <a:buChar char="―"/>
            </a:pPr>
            <a:r>
              <a:rPr lang="en-US" sz="1800" i="0" dirty="0">
                <a:effectLst/>
              </a:rPr>
              <a:t>Strong sense of trust</a:t>
            </a:r>
          </a:p>
          <a:p>
            <a:pPr marL="285750" indent="-285750">
              <a:lnSpc>
                <a:spcPct val="90000"/>
              </a:lnSpc>
              <a:spcAft>
                <a:spcPts val="600"/>
              </a:spcAft>
              <a:buFont typeface="Calibri" panose="020F0502020204030204" pitchFamily="34" charset="0"/>
              <a:buChar char="―"/>
            </a:pPr>
            <a:r>
              <a:rPr lang="en-US" sz="1800" dirty="0"/>
              <a:t>Track record of surviving</a:t>
            </a:r>
          </a:p>
          <a:p>
            <a:pPr marL="285750" indent="-285750">
              <a:lnSpc>
                <a:spcPct val="90000"/>
              </a:lnSpc>
              <a:spcAft>
                <a:spcPts val="600"/>
              </a:spcAft>
              <a:buFont typeface="Calibri" panose="020F0502020204030204" pitchFamily="34" charset="0"/>
              <a:buChar char="―"/>
            </a:pPr>
            <a:r>
              <a:rPr lang="en-US" sz="1800" dirty="0"/>
              <a:t>Requisite to change &amp; adaptation</a:t>
            </a:r>
          </a:p>
        </p:txBody>
      </p:sp>
    </p:spTree>
    <p:extLst>
      <p:ext uri="{BB962C8B-B14F-4D97-AF65-F5344CB8AC3E}">
        <p14:creationId xmlns:p14="http://schemas.microsoft.com/office/powerpoint/2010/main" val="134812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042778-8FD6-B14A-9334-E19EA8F9A5A9}"/>
              </a:ext>
            </a:extLst>
          </p:cNvPr>
          <p:cNvSpPr>
            <a:spLocks noGrp="1"/>
          </p:cNvSpPr>
          <p:nvPr>
            <p:ph type="title"/>
          </p:nvPr>
        </p:nvSpPr>
        <p:spPr>
          <a:xfrm>
            <a:off x="-377053" y="273368"/>
            <a:ext cx="6339839" cy="1807305"/>
          </a:xfrm>
        </p:spPr>
        <p:txBody>
          <a:bodyPr vert="horz" lIns="91440" tIns="45720" rIns="91440" bIns="45720" rtlCol="0" anchor="ctr">
            <a:normAutofit/>
          </a:bodyPr>
          <a:lstStyle/>
          <a:p>
            <a:pPr algn="ctr"/>
            <a:r>
              <a:rPr lang="en-US" sz="2800" b="1" dirty="0"/>
              <a:t>Why do we hate </a:t>
            </a:r>
            <a:br>
              <a:rPr lang="en-US" sz="2800" b="1" dirty="0"/>
            </a:br>
            <a:r>
              <a:rPr lang="en-US" sz="2800" b="1" dirty="0"/>
              <a:t>challenging conversations</a:t>
            </a:r>
          </a:p>
        </p:txBody>
      </p:sp>
      <p:sp>
        <p:nvSpPr>
          <p:cNvPr id="3" name="Content Placeholder 2">
            <a:extLst>
              <a:ext uri="{FF2B5EF4-FFF2-40B4-BE49-F238E27FC236}">
                <a16:creationId xmlns:a16="http://schemas.microsoft.com/office/drawing/2014/main" id="{E9E58995-673A-DA42-9F35-ED4A6F3540AD}"/>
              </a:ext>
            </a:extLst>
          </p:cNvPr>
          <p:cNvSpPr>
            <a:spLocks noGrp="1"/>
          </p:cNvSpPr>
          <p:nvPr>
            <p:ph sz="half" idx="1"/>
          </p:nvPr>
        </p:nvSpPr>
        <p:spPr>
          <a:xfrm>
            <a:off x="838200" y="2172430"/>
            <a:ext cx="4619621" cy="3843666"/>
          </a:xfrm>
        </p:spPr>
        <p:txBody>
          <a:bodyPr vert="horz" lIns="91440" tIns="45720" rIns="91440" bIns="45720" rtlCol="0">
            <a:normAutofit fontScale="92500"/>
          </a:bodyPr>
          <a:lstStyle/>
          <a:p>
            <a:r>
              <a:rPr lang="en-US" sz="2000" dirty="0"/>
              <a:t>The brain tries to conserve energy.    Difficult conversations consume energy because most people feel empathy or compassion for the other person</a:t>
            </a:r>
          </a:p>
          <a:p>
            <a:pPr marL="0" indent="0">
              <a:buNone/>
            </a:pPr>
            <a:endParaRPr lang="en-US" sz="2000" dirty="0"/>
          </a:p>
          <a:p>
            <a:r>
              <a:rPr lang="en-US" sz="2000" dirty="0"/>
              <a:t>The brain thinks of responses to rebuttals, anger, embarrassment, sadness etc.</a:t>
            </a:r>
          </a:p>
          <a:p>
            <a:pPr marL="0" indent="0">
              <a:buNone/>
            </a:pPr>
            <a:endParaRPr lang="en-US" sz="2000" dirty="0"/>
          </a:p>
          <a:p>
            <a:r>
              <a:rPr lang="en-US" sz="2000" dirty="0"/>
              <a:t>Nearly all people also want to be liked so avoid confrontation.</a:t>
            </a:r>
            <a:r>
              <a:rPr lang="en-US" sz="2000" b="0" i="0" dirty="0">
                <a:effectLst/>
              </a:rPr>
              <a:t> People are usually reluctant to open a difficult conversation out of fear of the consequence</a:t>
            </a:r>
            <a:endParaRPr lang="en-US" sz="2000" dirty="0"/>
          </a:p>
          <a:p>
            <a:endParaRPr lang="en-US" sz="2000" dirty="0"/>
          </a:p>
        </p:txBody>
      </p:sp>
      <p:pic>
        <p:nvPicPr>
          <p:cNvPr id="7" name="Picture 6">
            <a:extLst>
              <a:ext uri="{FF2B5EF4-FFF2-40B4-BE49-F238E27FC236}">
                <a16:creationId xmlns:a16="http://schemas.microsoft.com/office/drawing/2014/main" id="{09364753-29AD-43E2-8132-B2B448A3DCA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868" r="818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5" name="Content Placeholder 3">
            <a:extLst>
              <a:ext uri="{FF2B5EF4-FFF2-40B4-BE49-F238E27FC236}">
                <a16:creationId xmlns:a16="http://schemas.microsoft.com/office/drawing/2014/main" id="{22BF2A85-D274-433C-BD6F-59A01D111542}"/>
              </a:ext>
            </a:extLst>
          </p:cNvPr>
          <p:cNvPicPr>
            <a:picLocks noChangeAspect="1"/>
          </p:cNvPicPr>
          <p:nvPr/>
        </p:nvPicPr>
        <p:blipFill>
          <a:blip r:embed="rId5"/>
          <a:stretch>
            <a:fillRect/>
          </a:stretch>
        </p:blipFill>
        <p:spPr>
          <a:xfrm>
            <a:off x="345520" y="5936330"/>
            <a:ext cx="845663" cy="760147"/>
          </a:xfrm>
          <a:prstGeom prst="rect">
            <a:avLst/>
          </a:prstGeom>
        </p:spPr>
      </p:pic>
    </p:spTree>
    <p:extLst>
      <p:ext uri="{BB962C8B-B14F-4D97-AF65-F5344CB8AC3E}">
        <p14:creationId xmlns:p14="http://schemas.microsoft.com/office/powerpoint/2010/main" val="329513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2">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63F09A-9390-2B4B-A985-638A8452BA3C}"/>
              </a:ext>
            </a:extLst>
          </p:cNvPr>
          <p:cNvSpPr>
            <a:spLocks noGrp="1"/>
          </p:cNvSpPr>
          <p:nvPr>
            <p:ph type="title"/>
          </p:nvPr>
        </p:nvSpPr>
        <p:spPr>
          <a:xfrm>
            <a:off x="488320" y="101577"/>
            <a:ext cx="9810711" cy="941678"/>
          </a:xfrm>
        </p:spPr>
        <p:txBody>
          <a:bodyPr anchor="b">
            <a:normAutofit/>
          </a:bodyPr>
          <a:lstStyle/>
          <a:p>
            <a:r>
              <a:rPr lang="en-US" sz="3600" b="1" dirty="0">
                <a:latin typeface="+mn-lt"/>
              </a:rPr>
              <a:t>Examples of challenging workplace conversations</a:t>
            </a:r>
          </a:p>
        </p:txBody>
      </p:sp>
      <p:sp>
        <p:nvSpPr>
          <p:cNvPr id="3" name="Content Placeholder 2">
            <a:extLst>
              <a:ext uri="{FF2B5EF4-FFF2-40B4-BE49-F238E27FC236}">
                <a16:creationId xmlns:a16="http://schemas.microsoft.com/office/drawing/2014/main" id="{76B5C4EB-547A-8445-B60C-8368150A07FA}"/>
              </a:ext>
            </a:extLst>
          </p:cNvPr>
          <p:cNvSpPr>
            <a:spLocks noGrp="1"/>
          </p:cNvSpPr>
          <p:nvPr>
            <p:ph idx="1"/>
          </p:nvPr>
        </p:nvSpPr>
        <p:spPr>
          <a:xfrm>
            <a:off x="645551" y="1570029"/>
            <a:ext cx="5344742" cy="3717942"/>
          </a:xfrm>
        </p:spPr>
        <p:txBody>
          <a:bodyPr>
            <a:normAutofit/>
          </a:bodyPr>
          <a:lstStyle/>
          <a:p>
            <a:pPr>
              <a:buFont typeface="Calibri" panose="020F0502020204030204" pitchFamily="34" charset="0"/>
              <a:buChar char="―"/>
            </a:pPr>
            <a:r>
              <a:rPr lang="en-US" sz="2000" dirty="0"/>
              <a:t> Performance</a:t>
            </a:r>
          </a:p>
          <a:p>
            <a:pPr>
              <a:buFont typeface="Calibri" panose="020F0502020204030204" pitchFamily="34" charset="0"/>
              <a:buChar char="―"/>
            </a:pPr>
            <a:r>
              <a:rPr lang="en-US" sz="2000" dirty="0"/>
              <a:t> Behaviors</a:t>
            </a:r>
          </a:p>
          <a:p>
            <a:pPr>
              <a:buFont typeface="Calibri" panose="020F0502020204030204" pitchFamily="34" charset="0"/>
              <a:buChar char="―"/>
            </a:pPr>
            <a:r>
              <a:rPr lang="en-US" sz="2000" dirty="0"/>
              <a:t> Personal hygiene, </a:t>
            </a:r>
          </a:p>
          <a:p>
            <a:pPr>
              <a:buFont typeface="Calibri" panose="020F0502020204030204" pitchFamily="34" charset="0"/>
              <a:buChar char="―"/>
            </a:pPr>
            <a:r>
              <a:rPr lang="en-US" sz="2000" dirty="0"/>
              <a:t> Remuneration</a:t>
            </a:r>
          </a:p>
          <a:p>
            <a:pPr>
              <a:buFont typeface="Calibri" panose="020F0502020204030204" pitchFamily="34" charset="0"/>
              <a:buChar char="―"/>
            </a:pPr>
            <a:r>
              <a:rPr lang="en-US" sz="2000" dirty="0"/>
              <a:t> Staff moves</a:t>
            </a:r>
          </a:p>
          <a:p>
            <a:pPr>
              <a:buFont typeface="Calibri" panose="020F0502020204030204" pitchFamily="34" charset="0"/>
              <a:buChar char="―"/>
            </a:pPr>
            <a:r>
              <a:rPr lang="en-US" sz="2000" dirty="0"/>
              <a:t> Redundancy/exits</a:t>
            </a:r>
          </a:p>
          <a:p>
            <a:pPr>
              <a:buFont typeface="Calibri" panose="020F0502020204030204" pitchFamily="34" charset="0"/>
              <a:buChar char="―"/>
            </a:pPr>
            <a:r>
              <a:rPr lang="en-US" sz="2000" dirty="0"/>
              <a:t> Development</a:t>
            </a:r>
          </a:p>
          <a:p>
            <a:pPr>
              <a:buFont typeface="Calibri" panose="020F0502020204030204" pitchFamily="34" charset="0"/>
              <a:buChar char="―"/>
            </a:pPr>
            <a:r>
              <a:rPr lang="en-US" sz="2000" dirty="0"/>
              <a:t> Status (promotion, demotion, job title, office, desk…)</a:t>
            </a:r>
          </a:p>
          <a:p>
            <a:pPr marL="0" indent="0">
              <a:buNone/>
            </a:pPr>
            <a:endParaRPr lang="en-US" sz="2000" dirty="0"/>
          </a:p>
        </p:txBody>
      </p:sp>
      <p:pic>
        <p:nvPicPr>
          <p:cNvPr id="5" name="Picture 4" descr="A picture containing diagram&#10;&#10;Description automatically generated">
            <a:extLst>
              <a:ext uri="{FF2B5EF4-FFF2-40B4-BE49-F238E27FC236}">
                <a16:creationId xmlns:a16="http://schemas.microsoft.com/office/drawing/2014/main" id="{6C578358-34E1-4D2D-AF25-3D60DF1A282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35845" y="1043255"/>
            <a:ext cx="2602663" cy="2303356"/>
          </a:xfrm>
          <a:prstGeom prst="rect">
            <a:avLst/>
          </a:prstGeom>
        </p:spPr>
      </p:pic>
      <p:pic>
        <p:nvPicPr>
          <p:cNvPr id="19" name="Picture 18" descr="A picture containing indoor&#10;&#10;Description automatically generated">
            <a:extLst>
              <a:ext uri="{FF2B5EF4-FFF2-40B4-BE49-F238E27FC236}">
                <a16:creationId xmlns:a16="http://schemas.microsoft.com/office/drawing/2014/main" id="{9B0B61B4-A330-4F0D-A7E9-C74292A6A81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387431" y="1882615"/>
            <a:ext cx="2602663" cy="1463997"/>
          </a:xfrm>
          <a:prstGeom prst="rect">
            <a:avLst/>
          </a:prstGeom>
        </p:spPr>
      </p:pic>
      <p:pic>
        <p:nvPicPr>
          <p:cNvPr id="16" name="Picture 15" descr="Logo&#10;&#10;Description automatically generated">
            <a:extLst>
              <a:ext uri="{FF2B5EF4-FFF2-40B4-BE49-F238E27FC236}">
                <a16:creationId xmlns:a16="http://schemas.microsoft.com/office/drawing/2014/main" id="{10A1FE1E-EA45-472B-BE1C-ACD6BBAAF0D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826827" y="3518351"/>
            <a:ext cx="2220699" cy="2791737"/>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1812DF24-A1F0-4784-ADF9-C1566CC2158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387431" y="3509068"/>
            <a:ext cx="2602663" cy="2602663"/>
          </a:xfrm>
          <a:prstGeom prst="rect">
            <a:avLst/>
          </a:prstGeom>
        </p:spPr>
      </p:pic>
      <p:pic>
        <p:nvPicPr>
          <p:cNvPr id="25" name="Content Placeholder 3">
            <a:extLst>
              <a:ext uri="{FF2B5EF4-FFF2-40B4-BE49-F238E27FC236}">
                <a16:creationId xmlns:a16="http://schemas.microsoft.com/office/drawing/2014/main" id="{DCE0C394-651A-4187-BEAF-EAB0F8F66D09}"/>
              </a:ext>
            </a:extLst>
          </p:cNvPr>
          <p:cNvPicPr>
            <a:picLocks noChangeAspect="1"/>
          </p:cNvPicPr>
          <p:nvPr/>
        </p:nvPicPr>
        <p:blipFill>
          <a:blip r:embed="rId11"/>
          <a:stretch>
            <a:fillRect/>
          </a:stretch>
        </p:blipFill>
        <p:spPr>
          <a:xfrm>
            <a:off x="11144431" y="176922"/>
            <a:ext cx="845663" cy="760147"/>
          </a:xfrm>
          <a:prstGeom prst="rect">
            <a:avLst/>
          </a:prstGeom>
        </p:spPr>
      </p:pic>
    </p:spTree>
    <p:extLst>
      <p:ext uri="{BB962C8B-B14F-4D97-AF65-F5344CB8AC3E}">
        <p14:creationId xmlns:p14="http://schemas.microsoft.com/office/powerpoint/2010/main" val="575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9DB5-14DC-4900-A949-429153623D45}"/>
              </a:ext>
            </a:extLst>
          </p:cNvPr>
          <p:cNvSpPr>
            <a:spLocks noGrp="1"/>
          </p:cNvSpPr>
          <p:nvPr>
            <p:ph type="title"/>
          </p:nvPr>
        </p:nvSpPr>
        <p:spPr>
          <a:xfrm>
            <a:off x="1109173" y="365125"/>
            <a:ext cx="10515600" cy="1325563"/>
          </a:xfrm>
        </p:spPr>
        <p:txBody>
          <a:bodyPr>
            <a:normAutofit/>
          </a:bodyPr>
          <a:lstStyle/>
          <a:p>
            <a:r>
              <a:rPr lang="en-GB" sz="3600" b="1" dirty="0">
                <a:latin typeface="+mn-lt"/>
              </a:rPr>
              <a:t>Four types of challenging conversation</a:t>
            </a:r>
          </a:p>
        </p:txBody>
      </p:sp>
      <p:pic>
        <p:nvPicPr>
          <p:cNvPr id="3" name="Content Placeholder 3">
            <a:extLst>
              <a:ext uri="{FF2B5EF4-FFF2-40B4-BE49-F238E27FC236}">
                <a16:creationId xmlns:a16="http://schemas.microsoft.com/office/drawing/2014/main" id="{EFD3F4B8-1D3E-4350-A2FE-10637C1230EE}"/>
              </a:ext>
            </a:extLst>
          </p:cNvPr>
          <p:cNvPicPr>
            <a:picLocks noChangeAspect="1"/>
          </p:cNvPicPr>
          <p:nvPr/>
        </p:nvPicPr>
        <p:blipFill>
          <a:blip r:embed="rId3"/>
          <a:stretch>
            <a:fillRect/>
          </a:stretch>
        </p:blipFill>
        <p:spPr>
          <a:xfrm>
            <a:off x="11205804" y="267759"/>
            <a:ext cx="845663" cy="760147"/>
          </a:xfrm>
          <a:prstGeom prst="rect">
            <a:avLst/>
          </a:prstGeom>
        </p:spPr>
      </p:pic>
      <p:sp>
        <p:nvSpPr>
          <p:cNvPr id="4" name="TextBox 3">
            <a:extLst>
              <a:ext uri="{FF2B5EF4-FFF2-40B4-BE49-F238E27FC236}">
                <a16:creationId xmlns:a16="http://schemas.microsoft.com/office/drawing/2014/main" id="{9E3E63B9-39DF-450B-B420-3196DBE6EC47}"/>
              </a:ext>
            </a:extLst>
          </p:cNvPr>
          <p:cNvSpPr txBox="1"/>
          <p:nvPr/>
        </p:nvSpPr>
        <p:spPr>
          <a:xfrm>
            <a:off x="530095" y="4335458"/>
            <a:ext cx="2706382" cy="830997"/>
          </a:xfrm>
          <a:prstGeom prst="rect">
            <a:avLst/>
          </a:prstGeom>
          <a:noFill/>
        </p:spPr>
        <p:txBody>
          <a:bodyPr wrap="none" rtlCol="0">
            <a:spAutoFit/>
          </a:bodyPr>
          <a:lstStyle/>
          <a:p>
            <a:r>
              <a:rPr lang="en-GB" sz="2400" dirty="0"/>
              <a:t> ‘What happened’?  </a:t>
            </a:r>
          </a:p>
          <a:p>
            <a:r>
              <a:rPr lang="en-GB" sz="2400" dirty="0"/>
              <a:t>              </a:t>
            </a:r>
          </a:p>
        </p:txBody>
      </p:sp>
      <p:pic>
        <p:nvPicPr>
          <p:cNvPr id="6" name="Picture 5" descr="A close-up of several street signs&#10;&#10;Description automatically generated with medium confidence">
            <a:extLst>
              <a:ext uri="{FF2B5EF4-FFF2-40B4-BE49-F238E27FC236}">
                <a16:creationId xmlns:a16="http://schemas.microsoft.com/office/drawing/2014/main" id="{B410527C-4793-449D-8D37-60B22E2AAB0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75160" y="3747472"/>
            <a:ext cx="1391079" cy="1765801"/>
          </a:xfrm>
          <a:prstGeom prst="rect">
            <a:avLst/>
          </a:prstGeom>
        </p:spPr>
      </p:pic>
      <p:pic>
        <p:nvPicPr>
          <p:cNvPr id="9" name="Picture 8" descr="Icon&#10;&#10;Description automatically generated">
            <a:extLst>
              <a:ext uri="{FF2B5EF4-FFF2-40B4-BE49-F238E27FC236}">
                <a16:creationId xmlns:a16="http://schemas.microsoft.com/office/drawing/2014/main" id="{FC40954D-02F4-4017-9838-FE987ABB599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6642" y="2399192"/>
            <a:ext cx="2385163" cy="1936265"/>
          </a:xfrm>
          <a:prstGeom prst="rect">
            <a:avLst/>
          </a:prstGeom>
        </p:spPr>
      </p:pic>
      <p:sp>
        <p:nvSpPr>
          <p:cNvPr id="12" name="TextBox 11">
            <a:extLst>
              <a:ext uri="{FF2B5EF4-FFF2-40B4-BE49-F238E27FC236}">
                <a16:creationId xmlns:a16="http://schemas.microsoft.com/office/drawing/2014/main" id="{B6EB9003-27A8-4824-A85D-F0AFF81F2364}"/>
              </a:ext>
            </a:extLst>
          </p:cNvPr>
          <p:cNvSpPr txBox="1"/>
          <p:nvPr/>
        </p:nvSpPr>
        <p:spPr>
          <a:xfrm>
            <a:off x="1649829" y="1778324"/>
            <a:ext cx="359394" cy="369332"/>
          </a:xfrm>
          <a:prstGeom prst="rect">
            <a:avLst/>
          </a:prstGeom>
          <a:noFill/>
          <a:ln>
            <a:solidFill>
              <a:schemeClr val="bg2">
                <a:lumMod val="50000"/>
              </a:schemeClr>
            </a:solidFill>
          </a:ln>
        </p:spPr>
        <p:txBody>
          <a:bodyPr wrap="none" rtlCol="0">
            <a:spAutoFit/>
          </a:bodyPr>
          <a:lstStyle/>
          <a:p>
            <a:r>
              <a:rPr lang="en-GB" dirty="0"/>
              <a:t>1.</a:t>
            </a:r>
          </a:p>
        </p:txBody>
      </p:sp>
      <p:sp>
        <p:nvSpPr>
          <p:cNvPr id="13" name="TextBox 12">
            <a:extLst>
              <a:ext uri="{FF2B5EF4-FFF2-40B4-BE49-F238E27FC236}">
                <a16:creationId xmlns:a16="http://schemas.microsoft.com/office/drawing/2014/main" id="{E65AF058-C618-4B49-A824-7096F6F00B32}"/>
              </a:ext>
            </a:extLst>
          </p:cNvPr>
          <p:cNvSpPr txBox="1"/>
          <p:nvPr/>
        </p:nvSpPr>
        <p:spPr>
          <a:xfrm>
            <a:off x="3880807" y="5563218"/>
            <a:ext cx="1779783" cy="461665"/>
          </a:xfrm>
          <a:prstGeom prst="rect">
            <a:avLst/>
          </a:prstGeom>
          <a:noFill/>
        </p:spPr>
        <p:txBody>
          <a:bodyPr wrap="none" rtlCol="0">
            <a:spAutoFit/>
          </a:bodyPr>
          <a:lstStyle/>
          <a:p>
            <a:r>
              <a:rPr lang="en-GB" sz="2400" dirty="0"/>
              <a:t>Blame frame</a:t>
            </a:r>
          </a:p>
        </p:txBody>
      </p:sp>
      <p:sp>
        <p:nvSpPr>
          <p:cNvPr id="14" name="TextBox 13">
            <a:extLst>
              <a:ext uri="{FF2B5EF4-FFF2-40B4-BE49-F238E27FC236}">
                <a16:creationId xmlns:a16="http://schemas.microsoft.com/office/drawing/2014/main" id="{11ED17CC-4987-4E1D-A792-750B0A64F078}"/>
              </a:ext>
            </a:extLst>
          </p:cNvPr>
          <p:cNvSpPr txBox="1"/>
          <p:nvPr/>
        </p:nvSpPr>
        <p:spPr>
          <a:xfrm>
            <a:off x="7459475" y="1736912"/>
            <a:ext cx="359394" cy="369332"/>
          </a:xfrm>
          <a:prstGeom prst="rect">
            <a:avLst/>
          </a:prstGeom>
          <a:noFill/>
          <a:ln>
            <a:solidFill>
              <a:schemeClr val="bg2">
                <a:lumMod val="50000"/>
              </a:schemeClr>
            </a:solidFill>
          </a:ln>
        </p:spPr>
        <p:txBody>
          <a:bodyPr wrap="none" rtlCol="0">
            <a:spAutoFit/>
          </a:bodyPr>
          <a:lstStyle/>
          <a:p>
            <a:r>
              <a:rPr lang="en-GB" dirty="0"/>
              <a:t>3.</a:t>
            </a:r>
          </a:p>
        </p:txBody>
      </p:sp>
      <p:sp>
        <p:nvSpPr>
          <p:cNvPr id="15" name="TextBox 14">
            <a:extLst>
              <a:ext uri="{FF2B5EF4-FFF2-40B4-BE49-F238E27FC236}">
                <a16:creationId xmlns:a16="http://schemas.microsoft.com/office/drawing/2014/main" id="{A10BE4E0-C2BC-42F2-BEC4-9274071943C7}"/>
              </a:ext>
            </a:extLst>
          </p:cNvPr>
          <p:cNvSpPr txBox="1"/>
          <p:nvPr/>
        </p:nvSpPr>
        <p:spPr>
          <a:xfrm>
            <a:off x="4591003" y="3097362"/>
            <a:ext cx="359394" cy="369332"/>
          </a:xfrm>
          <a:prstGeom prst="rect">
            <a:avLst/>
          </a:prstGeom>
          <a:noFill/>
          <a:ln>
            <a:solidFill>
              <a:schemeClr val="bg2">
                <a:lumMod val="50000"/>
              </a:schemeClr>
            </a:solidFill>
          </a:ln>
        </p:spPr>
        <p:txBody>
          <a:bodyPr wrap="none" rtlCol="0">
            <a:spAutoFit/>
          </a:bodyPr>
          <a:lstStyle/>
          <a:p>
            <a:r>
              <a:rPr lang="en-GB" dirty="0"/>
              <a:t>2.</a:t>
            </a:r>
          </a:p>
        </p:txBody>
      </p:sp>
      <p:pic>
        <p:nvPicPr>
          <p:cNvPr id="17" name="Picture 16" descr="Shape, circle&#10;&#10;Description automatically generated">
            <a:extLst>
              <a:ext uri="{FF2B5EF4-FFF2-40B4-BE49-F238E27FC236}">
                <a16:creationId xmlns:a16="http://schemas.microsoft.com/office/drawing/2014/main" id="{E5139506-CE52-4C88-8AD4-DD09EA95723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427898" y="2343517"/>
            <a:ext cx="1974768" cy="1991940"/>
          </a:xfrm>
          <a:prstGeom prst="rect">
            <a:avLst/>
          </a:prstGeom>
        </p:spPr>
      </p:pic>
      <p:sp>
        <p:nvSpPr>
          <p:cNvPr id="19" name="TextBox 18">
            <a:extLst>
              <a:ext uri="{FF2B5EF4-FFF2-40B4-BE49-F238E27FC236}">
                <a16:creationId xmlns:a16="http://schemas.microsoft.com/office/drawing/2014/main" id="{CB899184-054B-45EF-8283-0F811E338E10}"/>
              </a:ext>
            </a:extLst>
          </p:cNvPr>
          <p:cNvSpPr txBox="1"/>
          <p:nvPr/>
        </p:nvSpPr>
        <p:spPr>
          <a:xfrm>
            <a:off x="10110670" y="3049354"/>
            <a:ext cx="359394" cy="369332"/>
          </a:xfrm>
          <a:prstGeom prst="rect">
            <a:avLst/>
          </a:prstGeom>
          <a:noFill/>
          <a:ln>
            <a:solidFill>
              <a:schemeClr val="bg2">
                <a:lumMod val="50000"/>
              </a:schemeClr>
            </a:solidFill>
          </a:ln>
        </p:spPr>
        <p:txBody>
          <a:bodyPr wrap="none" rtlCol="0">
            <a:spAutoFit/>
          </a:bodyPr>
          <a:lstStyle/>
          <a:p>
            <a:r>
              <a:rPr lang="en-GB" dirty="0"/>
              <a:t>4.</a:t>
            </a:r>
          </a:p>
        </p:txBody>
      </p:sp>
      <p:pic>
        <p:nvPicPr>
          <p:cNvPr id="21" name="Picture 20">
            <a:extLst>
              <a:ext uri="{FF2B5EF4-FFF2-40B4-BE49-F238E27FC236}">
                <a16:creationId xmlns:a16="http://schemas.microsoft.com/office/drawing/2014/main" id="{3DD8005F-B064-4280-A98A-09970193894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561586" y="3723872"/>
            <a:ext cx="1499044" cy="1765800"/>
          </a:xfrm>
          <a:prstGeom prst="rect">
            <a:avLst/>
          </a:prstGeom>
        </p:spPr>
      </p:pic>
      <p:sp>
        <p:nvSpPr>
          <p:cNvPr id="7" name="TextBox 6">
            <a:extLst>
              <a:ext uri="{FF2B5EF4-FFF2-40B4-BE49-F238E27FC236}">
                <a16:creationId xmlns:a16="http://schemas.microsoft.com/office/drawing/2014/main" id="{D48C3032-2F1C-4AB0-B6D8-602039D989FC}"/>
              </a:ext>
            </a:extLst>
          </p:cNvPr>
          <p:cNvSpPr txBox="1"/>
          <p:nvPr/>
        </p:nvSpPr>
        <p:spPr>
          <a:xfrm>
            <a:off x="6775741" y="4414968"/>
            <a:ext cx="1297471" cy="461665"/>
          </a:xfrm>
          <a:prstGeom prst="rect">
            <a:avLst/>
          </a:prstGeom>
          <a:noFill/>
        </p:spPr>
        <p:txBody>
          <a:bodyPr wrap="none" rtlCol="0">
            <a:spAutoFit/>
          </a:bodyPr>
          <a:lstStyle/>
          <a:p>
            <a:r>
              <a:rPr lang="en-GB" sz="2400" dirty="0"/>
              <a:t>Feelings!</a:t>
            </a:r>
          </a:p>
        </p:txBody>
      </p:sp>
      <p:sp>
        <p:nvSpPr>
          <p:cNvPr id="8" name="TextBox 7">
            <a:extLst>
              <a:ext uri="{FF2B5EF4-FFF2-40B4-BE49-F238E27FC236}">
                <a16:creationId xmlns:a16="http://schemas.microsoft.com/office/drawing/2014/main" id="{770909B4-0A6F-4800-9606-E63D5BC4989E}"/>
              </a:ext>
            </a:extLst>
          </p:cNvPr>
          <p:cNvSpPr txBox="1"/>
          <p:nvPr/>
        </p:nvSpPr>
        <p:spPr>
          <a:xfrm>
            <a:off x="9782110" y="5516017"/>
            <a:ext cx="1393698" cy="461665"/>
          </a:xfrm>
          <a:prstGeom prst="rect">
            <a:avLst/>
          </a:prstGeom>
          <a:noFill/>
        </p:spPr>
        <p:txBody>
          <a:bodyPr wrap="square" rtlCol="0">
            <a:spAutoFit/>
          </a:bodyPr>
          <a:lstStyle/>
          <a:p>
            <a:r>
              <a:rPr lang="en-GB" sz="2400" dirty="0"/>
              <a:t>Identity!</a:t>
            </a:r>
          </a:p>
        </p:txBody>
      </p:sp>
      <p:sp>
        <p:nvSpPr>
          <p:cNvPr id="10" name="TextBox 9">
            <a:extLst>
              <a:ext uri="{FF2B5EF4-FFF2-40B4-BE49-F238E27FC236}">
                <a16:creationId xmlns:a16="http://schemas.microsoft.com/office/drawing/2014/main" id="{44303916-1C64-426E-BC5C-7EE5394C9A30}"/>
              </a:ext>
            </a:extLst>
          </p:cNvPr>
          <p:cNvSpPr txBox="1"/>
          <p:nvPr/>
        </p:nvSpPr>
        <p:spPr>
          <a:xfrm>
            <a:off x="129587" y="6459607"/>
            <a:ext cx="3751220" cy="307777"/>
          </a:xfrm>
          <a:prstGeom prst="rect">
            <a:avLst/>
          </a:prstGeom>
          <a:noFill/>
        </p:spPr>
        <p:txBody>
          <a:bodyPr wrap="none" rtlCol="0">
            <a:spAutoFit/>
          </a:bodyPr>
          <a:lstStyle/>
          <a:p>
            <a:r>
              <a:rPr lang="en-GB" sz="1400" dirty="0"/>
              <a:t>* Difficult conversations: Patton, Stone and Heen</a:t>
            </a:r>
          </a:p>
        </p:txBody>
      </p:sp>
    </p:spTree>
    <p:extLst>
      <p:ext uri="{BB962C8B-B14F-4D97-AF65-F5344CB8AC3E}">
        <p14:creationId xmlns:p14="http://schemas.microsoft.com/office/powerpoint/2010/main" val="138882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C2B877-6142-4F28-9C31-FFFC2ACB1995}"/>
              </a:ext>
            </a:extLst>
          </p:cNvPr>
          <p:cNvPicPr>
            <a:picLocks noChangeAspect="1"/>
          </p:cNvPicPr>
          <p:nvPr/>
        </p:nvPicPr>
        <p:blipFill>
          <a:blip r:embed="rId2"/>
          <a:stretch>
            <a:fillRect/>
          </a:stretch>
        </p:blipFill>
        <p:spPr>
          <a:xfrm>
            <a:off x="5411287" y="87012"/>
            <a:ext cx="6550025" cy="5880100"/>
          </a:xfrm>
          <a:prstGeom prst="rect">
            <a:avLst/>
          </a:prstGeom>
        </p:spPr>
      </p:pic>
      <p:sp>
        <p:nvSpPr>
          <p:cNvPr id="6" name="Rectangle 5">
            <a:extLst>
              <a:ext uri="{FF2B5EF4-FFF2-40B4-BE49-F238E27FC236}">
                <a16:creationId xmlns:a16="http://schemas.microsoft.com/office/drawing/2014/main" id="{4318C1D4-CA05-4C63-8AEB-6D0AD288B5EA}"/>
              </a:ext>
            </a:extLst>
          </p:cNvPr>
          <p:cNvSpPr/>
          <p:nvPr/>
        </p:nvSpPr>
        <p:spPr>
          <a:xfrm>
            <a:off x="4967738" y="6146865"/>
            <a:ext cx="6550025" cy="43802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GB" sz="2000" b="1" dirty="0">
                <a:solidFill>
                  <a:srgbClr val="FF0000"/>
                </a:solidFill>
              </a:rPr>
              <a:t>JM</a:t>
            </a:r>
            <a:r>
              <a:rPr lang="en-GB" sz="2000" b="1" dirty="0">
                <a:solidFill>
                  <a:srgbClr val="FFFFFF"/>
                </a:solidFill>
              </a:rPr>
              <a:t> Consulting Ltd </a:t>
            </a:r>
          </a:p>
        </p:txBody>
      </p:sp>
      <p:sp>
        <p:nvSpPr>
          <p:cNvPr id="2" name="Title 1">
            <a:extLst>
              <a:ext uri="{FF2B5EF4-FFF2-40B4-BE49-F238E27FC236}">
                <a16:creationId xmlns:a16="http://schemas.microsoft.com/office/drawing/2014/main" id="{C4BB0255-65AA-D948-AF32-CAC93F00679D}"/>
              </a:ext>
            </a:extLst>
          </p:cNvPr>
          <p:cNvSpPr>
            <a:spLocks noGrp="1"/>
          </p:cNvSpPr>
          <p:nvPr>
            <p:ph type="ctrTitle"/>
          </p:nvPr>
        </p:nvSpPr>
        <p:spPr>
          <a:xfrm>
            <a:off x="674237" y="914400"/>
            <a:ext cx="3657600" cy="2887579"/>
          </a:xfrm>
        </p:spPr>
        <p:txBody>
          <a:bodyPr vert="horz" lIns="91440" tIns="45720" rIns="91440" bIns="45720" rtlCol="0" anchor="b">
            <a:normAutofit/>
          </a:bodyPr>
          <a:lstStyle/>
          <a:p>
            <a:r>
              <a:rPr lang="en-US" sz="3200" kern="1200" dirty="0">
                <a:solidFill>
                  <a:srgbClr val="FFFFFF"/>
                </a:solidFill>
                <a:latin typeface="+mj-lt"/>
                <a:ea typeface="+mj-ea"/>
                <a:cs typeface="+mj-cs"/>
              </a:rPr>
              <a:t>How to manage honest and challenging conversations</a:t>
            </a:r>
            <a:br>
              <a:rPr lang="en-US"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7" name="Subtitle 6">
            <a:extLst>
              <a:ext uri="{FF2B5EF4-FFF2-40B4-BE49-F238E27FC236}">
                <a16:creationId xmlns:a16="http://schemas.microsoft.com/office/drawing/2014/main" id="{5533E2D9-731A-4EF3-BDE5-9E25662F48B6}"/>
              </a:ext>
            </a:extLst>
          </p:cNvPr>
          <p:cNvSpPr>
            <a:spLocks noGrp="1"/>
          </p:cNvSpPr>
          <p:nvPr>
            <p:ph type="subTitle" idx="1"/>
          </p:nvPr>
        </p:nvSpPr>
        <p:spPr>
          <a:xfrm>
            <a:off x="191724" y="4099677"/>
            <a:ext cx="4622625" cy="2485208"/>
          </a:xfrm>
        </p:spPr>
        <p:txBody>
          <a:bodyPr>
            <a:normAutofit fontScale="62500" lnSpcReduction="20000"/>
          </a:bodyPr>
          <a:lstStyle/>
          <a:p>
            <a:endParaRPr lang="en-GB" dirty="0"/>
          </a:p>
          <a:p>
            <a:r>
              <a:rPr lang="en-GB" sz="4500" b="1" dirty="0"/>
              <a:t>Line managers guide to practical steps :</a:t>
            </a:r>
          </a:p>
          <a:p>
            <a:r>
              <a:rPr lang="en-GB" sz="3400" dirty="0"/>
              <a:t>Prepare</a:t>
            </a:r>
          </a:p>
          <a:p>
            <a:r>
              <a:rPr lang="en-GB" sz="3400" dirty="0"/>
              <a:t>Plan</a:t>
            </a:r>
          </a:p>
          <a:p>
            <a:r>
              <a:rPr lang="en-GB" sz="3400" dirty="0"/>
              <a:t>Process</a:t>
            </a:r>
          </a:p>
          <a:p>
            <a:r>
              <a:rPr lang="en-GB" sz="3400" dirty="0"/>
              <a:t>Post</a:t>
            </a:r>
          </a:p>
          <a:p>
            <a:endParaRPr lang="en-GB" dirty="0"/>
          </a:p>
          <a:p>
            <a:endParaRPr lang="en-GB" dirty="0"/>
          </a:p>
          <a:p>
            <a:endParaRPr lang="en-GB" dirty="0"/>
          </a:p>
        </p:txBody>
      </p:sp>
      <p:pic>
        <p:nvPicPr>
          <p:cNvPr id="9" name="Picture 8" descr="A picture containing person, white&#10;&#10;Description automatically generated">
            <a:extLst>
              <a:ext uri="{FF2B5EF4-FFF2-40B4-BE49-F238E27FC236}">
                <a16:creationId xmlns:a16="http://schemas.microsoft.com/office/drawing/2014/main" id="{6CCE819A-0A64-42B5-ABE8-2A5732B010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7351" y="492126"/>
            <a:ext cx="4370387" cy="3566528"/>
          </a:xfrm>
          <a:prstGeom prst="rect">
            <a:avLst/>
          </a:prstGeom>
        </p:spPr>
      </p:pic>
      <p:sp>
        <p:nvSpPr>
          <p:cNvPr id="10" name="TextBox 9">
            <a:extLst>
              <a:ext uri="{FF2B5EF4-FFF2-40B4-BE49-F238E27FC236}">
                <a16:creationId xmlns:a16="http://schemas.microsoft.com/office/drawing/2014/main" id="{9CFD0482-0B3B-43DF-9DCF-5BF90AD014D0}"/>
              </a:ext>
            </a:extLst>
          </p:cNvPr>
          <p:cNvSpPr txBox="1"/>
          <p:nvPr/>
        </p:nvSpPr>
        <p:spPr>
          <a:xfrm>
            <a:off x="5154612" y="6944392"/>
            <a:ext cx="4370387" cy="230832"/>
          </a:xfrm>
          <a:prstGeom prst="rect">
            <a:avLst/>
          </a:prstGeom>
          <a:noFill/>
        </p:spPr>
        <p:txBody>
          <a:bodyPr wrap="square" rtlCol="0">
            <a:spAutoFit/>
          </a:bodyPr>
          <a:lstStyle/>
          <a:p>
            <a:r>
              <a:rPr lang="en-GB" sz="900" dirty="0">
                <a:hlinkClick r:id="rId4" tooltip="http://cute-pictures.blogspot.jp/2011/08/75-free-stock-images-3d-human-character.html"/>
              </a:rPr>
              <a:t>This Photo</a:t>
            </a:r>
            <a:r>
              <a:rPr lang="en-GB" sz="900" dirty="0"/>
              <a:t> by Unknown Author is licensed under </a:t>
            </a:r>
            <a:r>
              <a:rPr lang="en-GB" sz="900" dirty="0">
                <a:hlinkClick r:id="rId5" tooltip="https://creativecommons.org/licenses/by/3.0/"/>
              </a:rPr>
              <a:t>CC BY</a:t>
            </a:r>
            <a:endParaRPr lang="en-GB" sz="900" dirty="0"/>
          </a:p>
        </p:txBody>
      </p:sp>
    </p:spTree>
    <p:extLst>
      <p:ext uri="{BB962C8B-B14F-4D97-AF65-F5344CB8AC3E}">
        <p14:creationId xmlns:p14="http://schemas.microsoft.com/office/powerpoint/2010/main" val="199410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E5A5-55B8-1841-95C7-C7991C78EC74}"/>
              </a:ext>
            </a:extLst>
          </p:cNvPr>
          <p:cNvSpPr>
            <a:spLocks noGrp="1"/>
          </p:cNvSpPr>
          <p:nvPr>
            <p:ph type="title"/>
          </p:nvPr>
        </p:nvSpPr>
        <p:spPr>
          <a:xfrm>
            <a:off x="1415327" y="1136047"/>
            <a:ext cx="10054389" cy="629486"/>
          </a:xfrm>
        </p:spPr>
        <p:txBody>
          <a:bodyPr>
            <a:noAutofit/>
          </a:bodyPr>
          <a:lstStyle/>
          <a:p>
            <a:r>
              <a:rPr lang="en-US" b="1" dirty="0"/>
              <a:t>Prepare</a:t>
            </a:r>
            <a:br>
              <a:rPr lang="en-US" dirty="0"/>
            </a:br>
            <a:endParaRPr lang="en-US" dirty="0"/>
          </a:p>
        </p:txBody>
      </p:sp>
      <p:sp>
        <p:nvSpPr>
          <p:cNvPr id="3" name="Content Placeholder 2">
            <a:extLst>
              <a:ext uri="{FF2B5EF4-FFF2-40B4-BE49-F238E27FC236}">
                <a16:creationId xmlns:a16="http://schemas.microsoft.com/office/drawing/2014/main" id="{77D66E88-0FB6-454B-8738-994248579022}"/>
              </a:ext>
            </a:extLst>
          </p:cNvPr>
          <p:cNvSpPr>
            <a:spLocks noGrp="1"/>
          </p:cNvSpPr>
          <p:nvPr>
            <p:ph idx="1"/>
          </p:nvPr>
        </p:nvSpPr>
        <p:spPr>
          <a:xfrm>
            <a:off x="1772652" y="1758508"/>
            <a:ext cx="10515600" cy="4351338"/>
          </a:xfrm>
        </p:spPr>
        <p:txBody>
          <a:bodyPr>
            <a:normAutofit/>
          </a:bodyPr>
          <a:lstStyle/>
          <a:p>
            <a:pPr>
              <a:spcAft>
                <a:spcPts val="600"/>
              </a:spcAft>
              <a:buFont typeface="Calibri" panose="020F0502020204030204" pitchFamily="34" charset="0"/>
              <a:buChar char="―"/>
            </a:pPr>
            <a:r>
              <a:rPr lang="en-US" sz="2400" dirty="0"/>
              <a:t> Who is the right person to have the conversation?</a:t>
            </a:r>
          </a:p>
          <a:p>
            <a:pPr>
              <a:spcAft>
                <a:spcPts val="600"/>
              </a:spcAft>
              <a:buFont typeface="Calibri" panose="020F0502020204030204" pitchFamily="34" charset="0"/>
              <a:buChar char="―"/>
            </a:pPr>
            <a:r>
              <a:rPr lang="en-US" sz="2400" dirty="0"/>
              <a:t> What’s the purpose of the conversation?</a:t>
            </a:r>
          </a:p>
          <a:p>
            <a:pPr>
              <a:lnSpc>
                <a:spcPct val="50000"/>
              </a:lnSpc>
              <a:spcAft>
                <a:spcPts val="600"/>
              </a:spcAft>
              <a:buFont typeface="Calibri" panose="020F0502020204030204" pitchFamily="34" charset="0"/>
              <a:buChar char="―"/>
            </a:pPr>
            <a:r>
              <a:rPr lang="en-US" sz="2400" dirty="0"/>
              <a:t> What’s the right timing: Avoid times where the other person is unavailable for </a:t>
            </a:r>
          </a:p>
          <a:p>
            <a:pPr marL="0" indent="0">
              <a:lnSpc>
                <a:spcPct val="50000"/>
              </a:lnSpc>
              <a:spcAft>
                <a:spcPts val="600"/>
              </a:spcAft>
              <a:buNone/>
            </a:pPr>
            <a:r>
              <a:rPr lang="en-US" sz="2400" dirty="0"/>
              <a:t>     follow up</a:t>
            </a:r>
          </a:p>
          <a:p>
            <a:pPr>
              <a:spcAft>
                <a:spcPts val="600"/>
              </a:spcAft>
              <a:buFont typeface="Calibri" panose="020F0502020204030204" pitchFamily="34" charset="0"/>
              <a:buChar char="―"/>
            </a:pPr>
            <a:r>
              <a:rPr lang="en-US" sz="2400" dirty="0"/>
              <a:t> Collect the facts</a:t>
            </a:r>
          </a:p>
          <a:p>
            <a:pPr>
              <a:spcAft>
                <a:spcPts val="600"/>
              </a:spcAft>
              <a:buFont typeface="Calibri" panose="020F0502020204030204" pitchFamily="34" charset="0"/>
              <a:buChar char="―"/>
            </a:pPr>
            <a:r>
              <a:rPr lang="en-US" sz="2400" dirty="0"/>
              <a:t> Anticipate the emotions in the room and how to keep yourself in control</a:t>
            </a:r>
          </a:p>
          <a:p>
            <a:pPr>
              <a:spcAft>
                <a:spcPts val="600"/>
              </a:spcAft>
              <a:buFont typeface="Calibri" panose="020F0502020204030204" pitchFamily="34" charset="0"/>
              <a:buChar char="―"/>
            </a:pPr>
            <a:r>
              <a:rPr lang="en-US" sz="2400" dirty="0"/>
              <a:t> Inform manager and HR, check policies</a:t>
            </a:r>
          </a:p>
          <a:p>
            <a:pPr>
              <a:spcAft>
                <a:spcPts val="600"/>
              </a:spcAft>
              <a:buFont typeface="Calibri" panose="020F0502020204030204" pitchFamily="34" charset="0"/>
              <a:buChar char="―"/>
            </a:pPr>
            <a:r>
              <a:rPr lang="en-US" sz="2400" dirty="0"/>
              <a:t> Outline an action plan: what happens next</a:t>
            </a:r>
          </a:p>
        </p:txBody>
      </p:sp>
      <p:sp>
        <p:nvSpPr>
          <p:cNvPr id="4" name="Shape 170">
            <a:extLst>
              <a:ext uri="{FF2B5EF4-FFF2-40B4-BE49-F238E27FC236}">
                <a16:creationId xmlns:a16="http://schemas.microsoft.com/office/drawing/2014/main" id="{DC2476D3-6546-4349-8F55-5E04795984D1}"/>
              </a:ext>
            </a:extLst>
          </p:cNvPr>
          <p:cNvSpPr/>
          <p:nvPr/>
        </p:nvSpPr>
        <p:spPr>
          <a:xfrm>
            <a:off x="292767" y="833977"/>
            <a:ext cx="858647" cy="799266"/>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rPr>
              <a:t>1.</a:t>
            </a:r>
            <a:endParaRPr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pic>
        <p:nvPicPr>
          <p:cNvPr id="6" name="Content Placeholder 3">
            <a:extLst>
              <a:ext uri="{FF2B5EF4-FFF2-40B4-BE49-F238E27FC236}">
                <a16:creationId xmlns:a16="http://schemas.microsoft.com/office/drawing/2014/main" id="{39640D5B-B6DB-4E01-A31D-BCBBF20769FC}"/>
              </a:ext>
            </a:extLst>
          </p:cNvPr>
          <p:cNvPicPr>
            <a:picLocks noChangeAspect="1"/>
          </p:cNvPicPr>
          <p:nvPr/>
        </p:nvPicPr>
        <p:blipFill>
          <a:blip r:embed="rId2"/>
          <a:stretch>
            <a:fillRect/>
          </a:stretch>
        </p:blipFill>
        <p:spPr>
          <a:xfrm>
            <a:off x="11046885" y="5916258"/>
            <a:ext cx="845663" cy="760147"/>
          </a:xfrm>
          <a:prstGeom prst="rect">
            <a:avLst/>
          </a:prstGeom>
        </p:spPr>
      </p:pic>
      <p:pic>
        <p:nvPicPr>
          <p:cNvPr id="7" name="Picture 6" descr="A picture containing person, white&#10;&#10;Description automatically generated">
            <a:extLst>
              <a:ext uri="{FF2B5EF4-FFF2-40B4-BE49-F238E27FC236}">
                <a16:creationId xmlns:a16="http://schemas.microsoft.com/office/drawing/2014/main" id="{E5F11289-AEB4-4846-906E-8CD75BB539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95731" y="120066"/>
            <a:ext cx="1420146" cy="1146596"/>
          </a:xfrm>
          <a:prstGeom prst="rect">
            <a:avLst/>
          </a:prstGeom>
        </p:spPr>
      </p:pic>
      <p:sp>
        <p:nvSpPr>
          <p:cNvPr id="8" name="TextBox 7">
            <a:extLst>
              <a:ext uri="{FF2B5EF4-FFF2-40B4-BE49-F238E27FC236}">
                <a16:creationId xmlns:a16="http://schemas.microsoft.com/office/drawing/2014/main" id="{644D497C-6F5A-4D64-8050-9A3E45E5969A}"/>
              </a:ext>
            </a:extLst>
          </p:cNvPr>
          <p:cNvSpPr txBox="1"/>
          <p:nvPr/>
        </p:nvSpPr>
        <p:spPr>
          <a:xfrm>
            <a:off x="4185338" y="7242966"/>
            <a:ext cx="1775359" cy="369332"/>
          </a:xfrm>
          <a:prstGeom prst="rect">
            <a:avLst/>
          </a:prstGeom>
          <a:noFill/>
        </p:spPr>
        <p:txBody>
          <a:bodyPr wrap="square" rtlCol="0">
            <a:spAutoFit/>
          </a:bodyPr>
          <a:lstStyle/>
          <a:p>
            <a:r>
              <a:rPr lang="en-GB" sz="900" dirty="0">
                <a:hlinkClick r:id="rId4" tooltip="http://cute-pictures.blogspot.jp/2011/08/75-free-stock-images-3d-human-character.html"/>
              </a:rPr>
              <a:t>This Photo</a:t>
            </a:r>
            <a:r>
              <a:rPr lang="en-GB" sz="900" dirty="0"/>
              <a:t> by Unknown Author is licensed under </a:t>
            </a:r>
            <a:r>
              <a:rPr lang="en-GB" sz="900" dirty="0">
                <a:hlinkClick r:id="rId5" tooltip="https://creativecommons.org/licenses/by/3.0/"/>
              </a:rPr>
              <a:t>CC BY</a:t>
            </a:r>
            <a:endParaRPr lang="en-GB" sz="900" dirty="0"/>
          </a:p>
        </p:txBody>
      </p:sp>
      <p:sp>
        <p:nvSpPr>
          <p:cNvPr id="9" name="Rectangle 8">
            <a:extLst>
              <a:ext uri="{FF2B5EF4-FFF2-40B4-BE49-F238E27FC236}">
                <a16:creationId xmlns:a16="http://schemas.microsoft.com/office/drawing/2014/main" id="{AAF53505-6C9F-4FF2-92E8-ED7B08DD0E53}"/>
              </a:ext>
            </a:extLst>
          </p:cNvPr>
          <p:cNvSpPr/>
          <p:nvPr/>
        </p:nvSpPr>
        <p:spPr>
          <a:xfrm>
            <a:off x="161001" y="1897823"/>
            <a:ext cx="1330915" cy="3798590"/>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5002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0067-1DEB-0942-86D5-D0748D09E136}"/>
              </a:ext>
            </a:extLst>
          </p:cNvPr>
          <p:cNvSpPr>
            <a:spLocks noGrp="1"/>
          </p:cNvSpPr>
          <p:nvPr>
            <p:ph type="title"/>
          </p:nvPr>
        </p:nvSpPr>
        <p:spPr>
          <a:xfrm>
            <a:off x="983313" y="426376"/>
            <a:ext cx="10515600" cy="1325563"/>
          </a:xfrm>
        </p:spPr>
        <p:txBody>
          <a:bodyPr/>
          <a:lstStyle/>
          <a:p>
            <a:r>
              <a:rPr lang="en-US" dirty="0"/>
              <a:t>      </a:t>
            </a:r>
            <a:r>
              <a:rPr lang="en-US" b="1" dirty="0"/>
              <a:t>Plan </a:t>
            </a:r>
          </a:p>
        </p:txBody>
      </p:sp>
      <p:sp>
        <p:nvSpPr>
          <p:cNvPr id="3" name="Content Placeholder 2">
            <a:extLst>
              <a:ext uri="{FF2B5EF4-FFF2-40B4-BE49-F238E27FC236}">
                <a16:creationId xmlns:a16="http://schemas.microsoft.com/office/drawing/2014/main" id="{E271BDF3-2F0F-CB43-9A12-D72E842E7237}"/>
              </a:ext>
            </a:extLst>
          </p:cNvPr>
          <p:cNvSpPr>
            <a:spLocks noGrp="1"/>
          </p:cNvSpPr>
          <p:nvPr>
            <p:ph idx="1"/>
          </p:nvPr>
        </p:nvSpPr>
        <p:spPr>
          <a:xfrm>
            <a:off x="1676400" y="1808440"/>
            <a:ext cx="10515600" cy="4351338"/>
          </a:xfrm>
        </p:spPr>
        <p:txBody>
          <a:bodyPr>
            <a:normAutofit/>
          </a:bodyPr>
          <a:lstStyle/>
          <a:p>
            <a:pPr>
              <a:buFont typeface="Calibri" panose="020F0502020204030204" pitchFamily="34" charset="0"/>
              <a:buChar char="―"/>
            </a:pPr>
            <a:r>
              <a:rPr lang="en-US" sz="2400" dirty="0"/>
              <a:t> Make sure the location is private</a:t>
            </a:r>
          </a:p>
          <a:p>
            <a:pPr>
              <a:buFont typeface="Calibri" panose="020F0502020204030204" pitchFamily="34" charset="0"/>
              <a:buChar char="―"/>
            </a:pPr>
            <a:r>
              <a:rPr lang="en-US" sz="2400" dirty="0"/>
              <a:t> Face to face</a:t>
            </a:r>
          </a:p>
          <a:p>
            <a:pPr>
              <a:buFont typeface="Calibri" panose="020F0502020204030204" pitchFamily="34" charset="0"/>
              <a:buChar char="―"/>
            </a:pPr>
            <a:r>
              <a:rPr lang="en-US" sz="2400" dirty="0"/>
              <a:t> Allow sufficient time – and you’re likely to need time to recover afterwards</a:t>
            </a:r>
          </a:p>
          <a:p>
            <a:pPr>
              <a:buFont typeface="Calibri" panose="020F0502020204030204" pitchFamily="34" charset="0"/>
              <a:buChar char="―"/>
            </a:pPr>
            <a:r>
              <a:rPr lang="en-US" sz="2400" dirty="0"/>
              <a:t> How formal do you want the room layout to be</a:t>
            </a:r>
          </a:p>
          <a:p>
            <a:pPr>
              <a:buFont typeface="Calibri" panose="020F0502020204030204" pitchFamily="34" charset="0"/>
              <a:buChar char="―"/>
            </a:pPr>
            <a:r>
              <a:rPr lang="en-US" sz="2400" dirty="0"/>
              <a:t> Think through what you want to say, how the other person may respond </a:t>
            </a:r>
          </a:p>
          <a:p>
            <a:pPr>
              <a:buFont typeface="Calibri" panose="020F0502020204030204" pitchFamily="34" charset="0"/>
              <a:buChar char="―"/>
            </a:pPr>
            <a:r>
              <a:rPr lang="en-US" sz="2400" dirty="0"/>
              <a:t> What types of questions (open / closed / probing) you will ask</a:t>
            </a:r>
          </a:p>
          <a:p>
            <a:pPr>
              <a:buFont typeface="Calibri" panose="020F0502020204030204" pitchFamily="34" charset="0"/>
              <a:buChar char="―"/>
            </a:pPr>
            <a:r>
              <a:rPr lang="en-US" sz="2400" dirty="0"/>
              <a:t>Think through what a successful conclusion looks like</a:t>
            </a:r>
          </a:p>
        </p:txBody>
      </p:sp>
      <p:sp>
        <p:nvSpPr>
          <p:cNvPr id="4" name="Shape 170">
            <a:extLst>
              <a:ext uri="{FF2B5EF4-FFF2-40B4-BE49-F238E27FC236}">
                <a16:creationId xmlns:a16="http://schemas.microsoft.com/office/drawing/2014/main" id="{EB25418B-C31C-47EB-809B-16703D2321BA}"/>
              </a:ext>
            </a:extLst>
          </p:cNvPr>
          <p:cNvSpPr/>
          <p:nvPr/>
        </p:nvSpPr>
        <p:spPr>
          <a:xfrm>
            <a:off x="268995" y="488861"/>
            <a:ext cx="1111250" cy="1111250"/>
          </a:xfrm>
          <a:prstGeom prst="rect">
            <a:avLst/>
          </a:prstGeom>
          <a:ln w="63500">
            <a:solidFill>
              <a:schemeClr val="tx1">
                <a:lumMod val="50000"/>
                <a:lumOff val="50000"/>
              </a:schemeClr>
            </a:solidFill>
            <a:miter lim="400000"/>
          </a:ln>
        </p:spPr>
        <p:txBody>
          <a:bodyPr lIns="25400" tIns="25400" rIns="25400" bIns="25400" anchor="ctr"/>
          <a:lstStyle/>
          <a:p>
            <a:pPr algn="ctr" defTabSz="292100" hangingPunct="0">
              <a:defRPr sz="4000">
                <a:solidFill>
                  <a:srgbClr val="FFFFFF"/>
                </a:solidFill>
                <a:effectLst>
                  <a:outerShdw blurRad="38100" dist="12700" dir="5400000" rotWithShape="0">
                    <a:srgbClr val="000000">
                      <a:alpha val="50000"/>
                    </a:srgbClr>
                  </a:outerShdw>
                </a:effectLst>
              </a:defRPr>
            </a:pPr>
            <a:r>
              <a:rPr lang="en-GB"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rPr>
              <a:t>2.</a:t>
            </a:r>
            <a:endParaRPr sz="2000" kern="0" dirty="0">
              <a:ln>
                <a:solidFill>
                  <a:schemeClr val="tx1">
                    <a:lumMod val="50000"/>
                    <a:lumOff val="50000"/>
                  </a:schemeClr>
                </a:solidFill>
              </a:ln>
              <a:solidFill>
                <a:sysClr val="windowText" lastClr="000000"/>
              </a:solidFill>
              <a:effectLst>
                <a:outerShdw blurRad="38100" dist="12700" dir="5400000" rotWithShape="0">
                  <a:srgbClr val="000000">
                    <a:alpha val="50000"/>
                  </a:srgbClr>
                </a:outerShdw>
              </a:effectLst>
              <a:latin typeface="Calibri" panose="020F0502020204030204" pitchFamily="34" charset="0"/>
              <a:sym typeface="Helvetica Neue UltraLight"/>
            </a:endParaRPr>
          </a:p>
        </p:txBody>
      </p:sp>
      <p:sp>
        <p:nvSpPr>
          <p:cNvPr id="5" name="Rectangle 4">
            <a:extLst>
              <a:ext uri="{FF2B5EF4-FFF2-40B4-BE49-F238E27FC236}">
                <a16:creationId xmlns:a16="http://schemas.microsoft.com/office/drawing/2014/main" id="{92E418D6-E69E-46D9-863A-326ED48DF0C0}"/>
              </a:ext>
            </a:extLst>
          </p:cNvPr>
          <p:cNvSpPr/>
          <p:nvPr/>
        </p:nvSpPr>
        <p:spPr>
          <a:xfrm>
            <a:off x="161001" y="1897823"/>
            <a:ext cx="1330915" cy="3798590"/>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Content Placeholder 3">
            <a:extLst>
              <a:ext uri="{FF2B5EF4-FFF2-40B4-BE49-F238E27FC236}">
                <a16:creationId xmlns:a16="http://schemas.microsoft.com/office/drawing/2014/main" id="{1C801B79-95B3-4AD5-B737-2760FF5B9845}"/>
              </a:ext>
            </a:extLst>
          </p:cNvPr>
          <p:cNvPicPr>
            <a:picLocks noChangeAspect="1"/>
          </p:cNvPicPr>
          <p:nvPr/>
        </p:nvPicPr>
        <p:blipFill>
          <a:blip r:embed="rId2"/>
          <a:stretch>
            <a:fillRect/>
          </a:stretch>
        </p:blipFill>
        <p:spPr>
          <a:xfrm>
            <a:off x="11076082" y="5958706"/>
            <a:ext cx="845663" cy="760147"/>
          </a:xfrm>
          <a:prstGeom prst="rect">
            <a:avLst/>
          </a:prstGeom>
        </p:spPr>
      </p:pic>
      <p:pic>
        <p:nvPicPr>
          <p:cNvPr id="7" name="Picture 6" descr="A picture containing person, white&#10;&#10;Description automatically generated">
            <a:extLst>
              <a:ext uri="{FF2B5EF4-FFF2-40B4-BE49-F238E27FC236}">
                <a16:creationId xmlns:a16="http://schemas.microsoft.com/office/drawing/2014/main" id="{F8B268E0-B184-43AB-BC44-A727B2735D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72402" y="181595"/>
            <a:ext cx="1420146" cy="1146596"/>
          </a:xfrm>
          <a:prstGeom prst="rect">
            <a:avLst/>
          </a:prstGeom>
        </p:spPr>
      </p:pic>
      <p:sp>
        <p:nvSpPr>
          <p:cNvPr id="8" name="TextBox 7">
            <a:extLst>
              <a:ext uri="{FF2B5EF4-FFF2-40B4-BE49-F238E27FC236}">
                <a16:creationId xmlns:a16="http://schemas.microsoft.com/office/drawing/2014/main" id="{92E4BAA9-94C6-4B35-BCF2-09ECFAB75808}"/>
              </a:ext>
            </a:extLst>
          </p:cNvPr>
          <p:cNvSpPr txBox="1"/>
          <p:nvPr/>
        </p:nvSpPr>
        <p:spPr>
          <a:xfrm>
            <a:off x="8635709" y="7628577"/>
            <a:ext cx="1775359" cy="369332"/>
          </a:xfrm>
          <a:prstGeom prst="rect">
            <a:avLst/>
          </a:prstGeom>
          <a:noFill/>
        </p:spPr>
        <p:txBody>
          <a:bodyPr wrap="square" rtlCol="0">
            <a:spAutoFit/>
          </a:bodyPr>
          <a:lstStyle/>
          <a:p>
            <a:r>
              <a:rPr lang="en-GB" sz="900" dirty="0">
                <a:hlinkClick r:id="rId4" tooltip="http://cute-pictures.blogspot.jp/2011/08/75-free-stock-images-3d-human-character.html"/>
              </a:rPr>
              <a:t>This Photo</a:t>
            </a:r>
            <a:r>
              <a:rPr lang="en-GB" sz="900" dirty="0"/>
              <a:t> by Unknown Author is licensed under </a:t>
            </a:r>
            <a:r>
              <a:rPr lang="en-GB" sz="900" dirty="0">
                <a:hlinkClick r:id="rId5" tooltip="https://creativecommons.org/licenses/by/3.0/"/>
              </a:rPr>
              <a:t>CC BY</a:t>
            </a:r>
            <a:endParaRPr lang="en-GB" sz="900" dirty="0"/>
          </a:p>
        </p:txBody>
      </p:sp>
    </p:spTree>
    <p:extLst>
      <p:ext uri="{BB962C8B-B14F-4D97-AF65-F5344CB8AC3E}">
        <p14:creationId xmlns:p14="http://schemas.microsoft.com/office/powerpoint/2010/main" val="103376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1290</Words>
  <Application>Microsoft Office PowerPoint</Application>
  <PresentationFormat>Widescreen</PresentationFormat>
  <Paragraphs>230</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 Neue UltraLight</vt:lpstr>
      <vt:lpstr>Roboto</vt:lpstr>
      <vt:lpstr>Office Theme</vt:lpstr>
      <vt:lpstr>How to manage honest and challenging conversations </vt:lpstr>
      <vt:lpstr>JM – Consulting. Who are we?   </vt:lpstr>
      <vt:lpstr>What is a challenging conversation?</vt:lpstr>
      <vt:lpstr>Why do we hate  challenging conversations</vt:lpstr>
      <vt:lpstr>Examples of challenging workplace conversations</vt:lpstr>
      <vt:lpstr>Four types of challenging conversation</vt:lpstr>
      <vt:lpstr>How to manage honest and challenging conversations </vt:lpstr>
      <vt:lpstr>Prepare </vt:lpstr>
      <vt:lpstr>      Plan </vt:lpstr>
      <vt:lpstr>PowerPoint Presentation</vt:lpstr>
      <vt:lpstr>How to encourage a team culture of challenging conversations</vt:lpstr>
      <vt:lpstr>Difficult conversation 1</vt:lpstr>
      <vt:lpstr>Difficult conversation 2</vt:lpstr>
      <vt:lpstr>JM Consulting Ltd https://www.jm-consulting.co.uk/ </vt:lpstr>
      <vt:lpstr>How to manage honest and challenging conversations </vt:lpstr>
      <vt:lpstr>Its good to talk - Performance Discussions </vt:lpstr>
      <vt:lpstr>PowerPoint Presentation</vt:lpstr>
      <vt:lpstr>Feedback hints and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 Arokyla</dc:creator>
  <cp:lastModifiedBy>Judith Moeckell</cp:lastModifiedBy>
  <cp:revision>10</cp:revision>
  <cp:lastPrinted>2022-01-31T08:29:52Z</cp:lastPrinted>
  <dcterms:created xsi:type="dcterms:W3CDTF">2022-01-14T14:44:00Z</dcterms:created>
  <dcterms:modified xsi:type="dcterms:W3CDTF">2022-01-31T13:39:54Z</dcterms:modified>
</cp:coreProperties>
</file>